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5.jpg" ContentType="image/jp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2"/>
  </p:notesMasterIdLst>
  <p:sldIdLst>
    <p:sldId id="463" r:id="rId2"/>
    <p:sldId id="482" r:id="rId3"/>
    <p:sldId id="483" r:id="rId4"/>
    <p:sldId id="490" r:id="rId5"/>
    <p:sldId id="486" r:id="rId6"/>
    <p:sldId id="487" r:id="rId7"/>
    <p:sldId id="485" r:id="rId8"/>
    <p:sldId id="442" r:id="rId9"/>
    <p:sldId id="445" r:id="rId10"/>
    <p:sldId id="446" r:id="rId11"/>
    <p:sldId id="492" r:id="rId12"/>
    <p:sldId id="491" r:id="rId13"/>
    <p:sldId id="488" r:id="rId14"/>
    <p:sldId id="489" r:id="rId15"/>
    <p:sldId id="460" r:id="rId16"/>
    <p:sldId id="436" r:id="rId17"/>
    <p:sldId id="453" r:id="rId18"/>
    <p:sldId id="447" r:id="rId19"/>
    <p:sldId id="448" r:id="rId20"/>
    <p:sldId id="449" r:id="rId21"/>
    <p:sldId id="450" r:id="rId22"/>
    <p:sldId id="451" r:id="rId23"/>
    <p:sldId id="461" r:id="rId24"/>
    <p:sldId id="465" r:id="rId25"/>
    <p:sldId id="477" r:id="rId26"/>
    <p:sldId id="478" r:id="rId27"/>
    <p:sldId id="479" r:id="rId28"/>
    <p:sldId id="476" r:id="rId29"/>
    <p:sldId id="466" r:id="rId30"/>
    <p:sldId id="472" r:id="rId31"/>
    <p:sldId id="467" r:id="rId32"/>
    <p:sldId id="480" r:id="rId33"/>
    <p:sldId id="481" r:id="rId34"/>
    <p:sldId id="468" r:id="rId35"/>
    <p:sldId id="469" r:id="rId36"/>
    <p:sldId id="470" r:id="rId37"/>
    <p:sldId id="471" r:id="rId38"/>
    <p:sldId id="462" r:id="rId39"/>
    <p:sldId id="464" r:id="rId40"/>
    <p:sldId id="45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35"/>
    <p:restoredTop sz="93269"/>
  </p:normalViewPr>
  <p:slideViewPr>
    <p:cSldViewPr snapToGrid="0" snapToObjects="1">
      <p:cViewPr varScale="1">
        <p:scale>
          <a:sx n="60" d="100"/>
          <a:sy n="60" d="100"/>
        </p:scale>
        <p:origin x="1182" y="2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6A592D-6AE2-3840-9A18-21B1B11E8D9A}" type="datetimeFigureOut">
              <a:rPr lang="en-US" smtClean="0"/>
              <a:t>5/8/2019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D8FB0F-793B-C342-95DB-99D9DA10A71F}" type="slidenum">
              <a:rPr lang="en-US" smtClean="0"/>
              <a:t>‹#›</a:t>
            </a:fld>
            <a:endParaRPr lang="en-US"/>
          </a:p>
        </p:txBody>
      </p:sp>
    </p:spTree>
    <p:extLst>
      <p:ext uri="{BB962C8B-B14F-4D97-AF65-F5344CB8AC3E}">
        <p14:creationId xmlns:p14="http://schemas.microsoft.com/office/powerpoint/2010/main" val="3174779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88D8FB0F-793B-C342-95DB-99D9DA10A71F}" type="slidenum">
              <a:rPr lang="en-US" smtClean="0"/>
              <a:t>1</a:t>
            </a:fld>
            <a:endParaRPr lang="en-US"/>
          </a:p>
        </p:txBody>
      </p:sp>
    </p:spTree>
    <p:extLst>
      <p:ext uri="{BB962C8B-B14F-4D97-AF65-F5344CB8AC3E}">
        <p14:creationId xmlns:p14="http://schemas.microsoft.com/office/powerpoint/2010/main" val="527870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19</a:t>
            </a:fld>
            <a:endParaRPr lang="en-US"/>
          </a:p>
        </p:txBody>
      </p:sp>
    </p:spTree>
    <p:extLst>
      <p:ext uri="{BB962C8B-B14F-4D97-AF65-F5344CB8AC3E}">
        <p14:creationId xmlns:p14="http://schemas.microsoft.com/office/powerpoint/2010/main" val="860045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20</a:t>
            </a:fld>
            <a:endParaRPr lang="en-US"/>
          </a:p>
        </p:txBody>
      </p:sp>
    </p:spTree>
    <p:extLst>
      <p:ext uri="{BB962C8B-B14F-4D97-AF65-F5344CB8AC3E}">
        <p14:creationId xmlns:p14="http://schemas.microsoft.com/office/powerpoint/2010/main" val="1951336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21</a:t>
            </a:fld>
            <a:endParaRPr lang="en-US"/>
          </a:p>
        </p:txBody>
      </p:sp>
    </p:spTree>
    <p:extLst>
      <p:ext uri="{BB962C8B-B14F-4D97-AF65-F5344CB8AC3E}">
        <p14:creationId xmlns:p14="http://schemas.microsoft.com/office/powerpoint/2010/main" val="642996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22</a:t>
            </a:fld>
            <a:endParaRPr lang="en-US"/>
          </a:p>
        </p:txBody>
      </p:sp>
    </p:spTree>
    <p:extLst>
      <p:ext uri="{BB962C8B-B14F-4D97-AF65-F5344CB8AC3E}">
        <p14:creationId xmlns:p14="http://schemas.microsoft.com/office/powerpoint/2010/main" val="664539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D8FB0F-793B-C342-95DB-99D9DA10A71F}" type="slidenum">
              <a:rPr lang="en-US" smtClean="0"/>
              <a:t>23</a:t>
            </a:fld>
            <a:endParaRPr lang="en-US"/>
          </a:p>
        </p:txBody>
      </p:sp>
    </p:spTree>
    <p:extLst>
      <p:ext uri="{BB962C8B-B14F-4D97-AF65-F5344CB8AC3E}">
        <p14:creationId xmlns:p14="http://schemas.microsoft.com/office/powerpoint/2010/main" val="479150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D8FB0F-793B-C342-95DB-99D9DA10A71F}" type="slidenum">
              <a:rPr lang="en-US" smtClean="0"/>
              <a:t>38</a:t>
            </a:fld>
            <a:endParaRPr lang="en-US"/>
          </a:p>
        </p:txBody>
      </p:sp>
    </p:spTree>
    <p:extLst>
      <p:ext uri="{BB962C8B-B14F-4D97-AF65-F5344CB8AC3E}">
        <p14:creationId xmlns:p14="http://schemas.microsoft.com/office/powerpoint/2010/main" val="1542798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D8FB0F-793B-C342-95DB-99D9DA10A71F}" type="slidenum">
              <a:rPr lang="en-US" smtClean="0"/>
              <a:t>40</a:t>
            </a:fld>
            <a:endParaRPr lang="en-US"/>
          </a:p>
        </p:txBody>
      </p:sp>
    </p:spTree>
    <p:extLst>
      <p:ext uri="{BB962C8B-B14F-4D97-AF65-F5344CB8AC3E}">
        <p14:creationId xmlns:p14="http://schemas.microsoft.com/office/powerpoint/2010/main" val="596729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91425" tIns="45713" rIns="91425" bIns="45713">
            <a:normAutofit/>
          </a:bodyPr>
          <a:lstStyle/>
          <a:p>
            <a:endParaRPr lang="en-US" dirty="0"/>
          </a:p>
        </p:txBody>
      </p:sp>
    </p:spTree>
    <p:extLst>
      <p:ext uri="{BB962C8B-B14F-4D97-AF65-F5344CB8AC3E}">
        <p14:creationId xmlns:p14="http://schemas.microsoft.com/office/powerpoint/2010/main" val="2168087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9</a:t>
            </a:fld>
            <a:endParaRPr lang="en-US"/>
          </a:p>
        </p:txBody>
      </p:sp>
    </p:spTree>
    <p:extLst>
      <p:ext uri="{BB962C8B-B14F-4D97-AF65-F5344CB8AC3E}">
        <p14:creationId xmlns:p14="http://schemas.microsoft.com/office/powerpoint/2010/main" val="2835586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10</a:t>
            </a:fld>
            <a:endParaRPr lang="en-US"/>
          </a:p>
        </p:txBody>
      </p:sp>
    </p:spTree>
    <p:extLst>
      <p:ext uri="{BB962C8B-B14F-4D97-AF65-F5344CB8AC3E}">
        <p14:creationId xmlns:p14="http://schemas.microsoft.com/office/powerpoint/2010/main" val="1908317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11</a:t>
            </a:fld>
            <a:endParaRPr lang="en-US"/>
          </a:p>
        </p:txBody>
      </p:sp>
    </p:spTree>
    <p:extLst>
      <p:ext uri="{BB962C8B-B14F-4D97-AF65-F5344CB8AC3E}">
        <p14:creationId xmlns:p14="http://schemas.microsoft.com/office/powerpoint/2010/main" val="2010379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15</a:t>
            </a:fld>
            <a:endParaRPr lang="en-US"/>
          </a:p>
        </p:txBody>
      </p:sp>
    </p:spTree>
    <p:extLst>
      <p:ext uri="{BB962C8B-B14F-4D97-AF65-F5344CB8AC3E}">
        <p14:creationId xmlns:p14="http://schemas.microsoft.com/office/powerpoint/2010/main" val="2773187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16</a:t>
            </a:fld>
            <a:endParaRPr lang="en-US"/>
          </a:p>
        </p:txBody>
      </p:sp>
    </p:spTree>
    <p:extLst>
      <p:ext uri="{BB962C8B-B14F-4D97-AF65-F5344CB8AC3E}">
        <p14:creationId xmlns:p14="http://schemas.microsoft.com/office/powerpoint/2010/main" val="2589593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17</a:t>
            </a:fld>
            <a:endParaRPr lang="en-US"/>
          </a:p>
        </p:txBody>
      </p:sp>
    </p:spTree>
    <p:extLst>
      <p:ext uri="{BB962C8B-B14F-4D97-AF65-F5344CB8AC3E}">
        <p14:creationId xmlns:p14="http://schemas.microsoft.com/office/powerpoint/2010/main" val="2415009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5B50FE-A74A-2545-9D2C-085B20D96B54}" type="slidenum">
              <a:rPr lang="en-US" smtClean="0"/>
              <a:t>18</a:t>
            </a:fld>
            <a:endParaRPr lang="en-US"/>
          </a:p>
        </p:txBody>
      </p:sp>
    </p:spTree>
    <p:extLst>
      <p:ext uri="{BB962C8B-B14F-4D97-AF65-F5344CB8AC3E}">
        <p14:creationId xmlns:p14="http://schemas.microsoft.com/office/powerpoint/2010/main" val="2396583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01"/>
            <a:ext cx="104648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2802AFD-CA7C-5047-A9EA-BA4B60729C48}" type="datetimeFigureOut">
              <a:rPr lang="en-US" smtClean="0"/>
              <a:t>5/8/2019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05FF7-24E6-4142-819E-CEB2DA7CE016}" type="slidenum">
              <a:rPr lang="en-US" smtClean="0"/>
              <a:t>‹#›</a:t>
            </a:fld>
            <a:endParaRPr lang="en-US"/>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9318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2802AFD-CA7C-5047-A9EA-BA4B60729C48}" type="datetimeFigureOut">
              <a:rPr lang="en-US" smtClean="0"/>
              <a:t>5/8/2019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05FF7-24E6-4142-819E-CEB2DA7CE016}" type="slidenum">
              <a:rPr lang="en-US" smtClean="0"/>
              <a:t>‹#›</a:t>
            </a:fld>
            <a:endParaRPr lang="en-US"/>
          </a:p>
        </p:txBody>
      </p:sp>
    </p:spTree>
    <p:extLst>
      <p:ext uri="{BB962C8B-B14F-4D97-AF65-F5344CB8AC3E}">
        <p14:creationId xmlns:p14="http://schemas.microsoft.com/office/powerpoint/2010/main" val="3928975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802AFD-CA7C-5047-A9EA-BA4B60729C48}" type="datetimeFigureOut">
              <a:rPr lang="en-US" smtClean="0"/>
              <a:t>5/8/2019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05FF7-24E6-4142-819E-CEB2DA7CE016}" type="slidenum">
              <a:rPr lang="en-US" smtClean="0"/>
              <a:t>‹#›</a:t>
            </a:fld>
            <a:endParaRPr lang="en-US"/>
          </a:p>
        </p:txBody>
      </p:sp>
    </p:spTree>
    <p:extLst>
      <p:ext uri="{BB962C8B-B14F-4D97-AF65-F5344CB8AC3E}">
        <p14:creationId xmlns:p14="http://schemas.microsoft.com/office/powerpoint/2010/main" val="141615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2802AFD-CA7C-5047-A9EA-BA4B60729C48}" type="datetimeFigureOut">
              <a:rPr lang="en-US" smtClean="0"/>
              <a:t>5/8/2019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05FF7-24E6-4142-819E-CEB2DA7CE016}" type="slidenum">
              <a:rPr lang="en-US" smtClean="0"/>
              <a:t>‹#›</a:t>
            </a:fld>
            <a:endParaRPr lang="en-US"/>
          </a:p>
        </p:txBody>
      </p:sp>
    </p:spTree>
    <p:extLst>
      <p:ext uri="{BB962C8B-B14F-4D97-AF65-F5344CB8AC3E}">
        <p14:creationId xmlns:p14="http://schemas.microsoft.com/office/powerpoint/2010/main" val="2696891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963084" y="4626865"/>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2802AFD-CA7C-5047-A9EA-BA4B60729C48}" type="datetimeFigureOut">
              <a:rPr lang="en-US" smtClean="0"/>
              <a:t>5/8/2019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B05FF7-24E6-4142-819E-CEB2DA7CE016}" type="slidenum">
              <a:rPr lang="en-US" smtClean="0"/>
              <a:t>‹#›</a:t>
            </a:fld>
            <a:endParaRPr lang="en-US"/>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660013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802AFD-CA7C-5047-A9EA-BA4B60729C48}" type="datetimeFigureOut">
              <a:rPr lang="en-US" smtClean="0"/>
              <a:t>5/8/2019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B05FF7-24E6-4142-819E-CEB2DA7CE016}" type="slidenum">
              <a:rPr lang="en-US" smtClean="0"/>
              <a:t>‹#›</a:t>
            </a:fld>
            <a:endParaRPr lang="en-US"/>
          </a:p>
        </p:txBody>
      </p:sp>
    </p:spTree>
    <p:extLst>
      <p:ext uri="{BB962C8B-B14F-4D97-AF65-F5344CB8AC3E}">
        <p14:creationId xmlns:p14="http://schemas.microsoft.com/office/powerpoint/2010/main" val="2527612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802AFD-CA7C-5047-A9EA-BA4B60729C48}" type="datetimeFigureOut">
              <a:rPr lang="en-US" smtClean="0"/>
              <a:t>5/8/2019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B05FF7-24E6-4142-819E-CEB2DA7CE016}" type="slidenum">
              <a:rPr lang="en-US" smtClean="0"/>
              <a:t>‹#›</a:t>
            </a:fld>
            <a:endParaRPr lang="en-US"/>
          </a:p>
        </p:txBody>
      </p:sp>
      <p:cxnSp>
        <p:nvCxnSpPr>
          <p:cNvPr id="11" name="Straight Connector 10"/>
          <p:cNvCxnSpPr/>
          <p:nvPr/>
        </p:nvCxnSpPr>
        <p:spPr>
          <a:xfrm rot="5400000">
            <a:off x="3741949" y="4045691"/>
            <a:ext cx="4709160" cy="105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3606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2802AFD-CA7C-5047-A9EA-BA4B60729C48}" type="datetimeFigureOut">
              <a:rPr lang="en-US" smtClean="0"/>
              <a:t>5/8/2019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B05FF7-24E6-4142-819E-CEB2DA7CE016}" type="slidenum">
              <a:rPr lang="en-US" smtClean="0"/>
              <a:t>‹#›</a:t>
            </a:fld>
            <a:endParaRPr lang="en-US"/>
          </a:p>
        </p:txBody>
      </p:sp>
    </p:spTree>
    <p:extLst>
      <p:ext uri="{BB962C8B-B14F-4D97-AF65-F5344CB8AC3E}">
        <p14:creationId xmlns:p14="http://schemas.microsoft.com/office/powerpoint/2010/main" val="1977886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802AFD-CA7C-5047-A9EA-BA4B60729C48}" type="datetimeFigureOut">
              <a:rPr lang="en-US" smtClean="0"/>
              <a:t>5/8/2019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B05FF7-24E6-4142-819E-CEB2DA7CE016}" type="slidenum">
              <a:rPr lang="en-US" smtClean="0"/>
              <a:t>‹#›</a:t>
            </a:fld>
            <a:endParaRPr lang="en-US"/>
          </a:p>
        </p:txBody>
      </p:sp>
    </p:spTree>
    <p:extLst>
      <p:ext uri="{BB962C8B-B14F-4D97-AF65-F5344CB8AC3E}">
        <p14:creationId xmlns:p14="http://schemas.microsoft.com/office/powerpoint/2010/main" val="3893604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1" y="2130553"/>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2802AFD-CA7C-5047-A9EA-BA4B60729C48}" type="datetimeFigureOut">
              <a:rPr lang="en-US" smtClean="0"/>
              <a:t>5/8/2019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B05FF7-24E6-4142-819E-CEB2DA7CE016}" type="slidenum">
              <a:rPr lang="en-US" smtClean="0"/>
              <a:t>‹#›</a:t>
            </a:fld>
            <a:endParaRPr lang="en-US"/>
          </a:p>
        </p:txBody>
      </p:sp>
      <p:cxnSp>
        <p:nvCxnSpPr>
          <p:cNvPr id="9" name="Straight Connector 8"/>
          <p:cNvCxnSpPr/>
          <p:nvPr/>
        </p:nvCxnSpPr>
        <p:spPr>
          <a:xfrm rot="5400000">
            <a:off x="912152" y="3579942"/>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9504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480"/>
            <a:ext cx="2856907"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2802AFD-CA7C-5047-A9EA-BA4B60729C48}" type="datetimeFigureOut">
              <a:rPr lang="en-US" smtClean="0"/>
              <a:t>5/8/2019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B05FF7-24E6-4142-819E-CEB2DA7CE016}" type="slidenum">
              <a:rPr lang="en-US" smtClean="0"/>
              <a:t>‹#›</a:t>
            </a:fld>
            <a:endParaRPr lang="en-US"/>
          </a:p>
        </p:txBody>
      </p:sp>
    </p:spTree>
    <p:extLst>
      <p:ext uri="{BB962C8B-B14F-4D97-AF65-F5344CB8AC3E}">
        <p14:creationId xmlns:p14="http://schemas.microsoft.com/office/powerpoint/2010/main" val="1951721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02802AFD-CA7C-5047-A9EA-BA4B60729C48}" type="datetimeFigureOut">
              <a:rPr lang="en-US" smtClean="0"/>
              <a:t>5/8/2019</a:t>
            </a:fld>
            <a:endParaRPr lang="en-US"/>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E3B05FF7-24E6-4142-819E-CEB2DA7CE016}" type="slidenum">
              <a:rPr lang="en-US" smtClean="0"/>
              <a:t>‹#›</a:t>
            </a:fld>
            <a:endParaRPr lang="en-US"/>
          </a:p>
        </p:txBody>
      </p:sp>
    </p:spTree>
    <p:extLst>
      <p:ext uri="{BB962C8B-B14F-4D97-AF65-F5344CB8AC3E}">
        <p14:creationId xmlns:p14="http://schemas.microsoft.com/office/powerpoint/2010/main" val="16869623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hyperlink" Target="https://www.asccc.org/contact/request-service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g"/><Relationship Id="rId7" Type="http://schemas.openxmlformats.org/officeDocument/2006/relationships/hyperlink" Target="mailto:lshaw@cccco.edu"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mailto:rebecca.eikey@canyons.edu" TargetMode="External"/><Relationship Id="rId5" Type="http://schemas.openxmlformats.org/officeDocument/2006/relationships/hyperlink" Target="mailto:caschenbach@lassencollege.edu" TargetMode="External"/><Relationship Id="rId4" Type="http://schemas.openxmlformats.org/officeDocument/2006/relationships/hyperlink" Target="mailto:info@asccc.or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9B4B0-FA51-DA44-B455-3F63BDE56A7A}"/>
              </a:ext>
            </a:extLst>
          </p:cNvPr>
          <p:cNvSpPr>
            <a:spLocks noGrp="1"/>
          </p:cNvSpPr>
          <p:nvPr>
            <p:ph type="ctrTitle"/>
          </p:nvPr>
        </p:nvSpPr>
        <p:spPr>
          <a:xfrm>
            <a:off x="1397876" y="239494"/>
            <a:ext cx="9144000" cy="2387600"/>
          </a:xfrm>
        </p:spPr>
        <p:txBody>
          <a:bodyPr>
            <a:noAutofit/>
          </a:bodyPr>
          <a:lstStyle/>
          <a:p>
            <a:r>
              <a:rPr lang="en-US" sz="4400" b="1" dirty="0">
                <a:latin typeface="+mn-lt"/>
              </a:rPr>
              <a:t>Career Technical Education</a:t>
            </a:r>
            <a:br>
              <a:rPr lang="en-US" sz="4400" b="1" dirty="0">
                <a:latin typeface="+mn-lt"/>
              </a:rPr>
            </a:br>
            <a:r>
              <a:rPr lang="en-US" sz="4400" b="1" dirty="0">
                <a:latin typeface="+mn-lt"/>
              </a:rPr>
              <a:t>Minimum Qualifications</a:t>
            </a:r>
            <a:br>
              <a:rPr lang="en-US" sz="4400" b="1" dirty="0">
                <a:latin typeface="+mn-lt"/>
              </a:rPr>
            </a:br>
            <a:r>
              <a:rPr lang="en-US" sz="4400" b="1" dirty="0">
                <a:latin typeface="+mn-lt"/>
              </a:rPr>
              <a:t>Tool Kit</a:t>
            </a:r>
          </a:p>
        </p:txBody>
      </p:sp>
      <p:pic>
        <p:nvPicPr>
          <p:cNvPr id="4" name="Picture 3">
            <a:extLst>
              <a:ext uri="{FF2B5EF4-FFF2-40B4-BE49-F238E27FC236}">
                <a16:creationId xmlns:a16="http://schemas.microsoft.com/office/drawing/2014/main" id="{833C8D1F-BA7E-4244-A04B-3EC83522F87B}"/>
              </a:ext>
            </a:extLst>
          </p:cNvPr>
          <p:cNvPicPr>
            <a:picLocks noChangeAspect="1"/>
          </p:cNvPicPr>
          <p:nvPr/>
        </p:nvPicPr>
        <p:blipFill>
          <a:blip r:embed="rId3"/>
          <a:stretch>
            <a:fillRect/>
          </a:stretch>
        </p:blipFill>
        <p:spPr>
          <a:xfrm>
            <a:off x="4460965" y="2107880"/>
            <a:ext cx="3295838" cy="3154082"/>
          </a:xfrm>
          <a:prstGeom prst="rect">
            <a:avLst/>
          </a:prstGeom>
        </p:spPr>
      </p:pic>
      <p:sp>
        <p:nvSpPr>
          <p:cNvPr id="5" name="TextBox 4">
            <a:extLst>
              <a:ext uri="{FF2B5EF4-FFF2-40B4-BE49-F238E27FC236}">
                <a16:creationId xmlns:a16="http://schemas.microsoft.com/office/drawing/2014/main" id="{584C700C-75F1-6B4B-BBC2-65246438558B}"/>
              </a:ext>
            </a:extLst>
          </p:cNvPr>
          <p:cNvSpPr txBox="1"/>
          <p:nvPr/>
        </p:nvSpPr>
        <p:spPr>
          <a:xfrm>
            <a:off x="600436" y="5352405"/>
            <a:ext cx="10845209" cy="1569660"/>
          </a:xfrm>
          <a:prstGeom prst="rect">
            <a:avLst/>
          </a:prstGeom>
          <a:noFill/>
        </p:spPr>
        <p:txBody>
          <a:bodyPr wrap="square" rtlCol="0">
            <a:spAutoFit/>
          </a:bodyPr>
          <a:lstStyle/>
          <a:p>
            <a:pPr algn="ctr"/>
            <a:r>
              <a:rPr lang="en-US" sz="3200" dirty="0"/>
              <a:t>Cheryl Aschenbach, Rebecca Eikey, Dr. Lynn Shaw</a:t>
            </a:r>
          </a:p>
          <a:p>
            <a:pPr algn="ctr"/>
            <a:r>
              <a:rPr lang="en-US" sz="3200" dirty="0"/>
              <a:t>ASCCC Equivalency Regional Meetings</a:t>
            </a:r>
          </a:p>
          <a:p>
            <a:pPr algn="ctr"/>
            <a:r>
              <a:rPr lang="en-US" sz="3200" dirty="0"/>
              <a:t>Spring 2019</a:t>
            </a:r>
          </a:p>
        </p:txBody>
      </p:sp>
    </p:spTree>
    <p:extLst>
      <p:ext uri="{BB962C8B-B14F-4D97-AF65-F5344CB8AC3E}">
        <p14:creationId xmlns:p14="http://schemas.microsoft.com/office/powerpoint/2010/main" val="1584290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4118" y="409566"/>
            <a:ext cx="10515600" cy="4351338"/>
          </a:xfrm>
        </p:spPr>
        <p:txBody>
          <a:bodyPr>
            <a:normAutofit/>
          </a:bodyPr>
          <a:lstStyle/>
          <a:p>
            <a:pPr marL="0" indent="0" algn="ctr">
              <a:buNone/>
            </a:pPr>
            <a:r>
              <a:rPr lang="en-US" sz="3200" b="1" dirty="0"/>
              <a:t>Chancellor’s Office </a:t>
            </a:r>
            <a:br>
              <a:rPr lang="en-US" sz="3200" b="1" dirty="0"/>
            </a:br>
            <a:r>
              <a:rPr lang="en-US" sz="3200" b="1" dirty="0"/>
              <a:t>CTE Minimum Qualifications Work Group</a:t>
            </a:r>
            <a:endParaRPr lang="en-US" sz="3200" dirty="0"/>
          </a:p>
          <a:p>
            <a:pPr marL="0" indent="0">
              <a:buNone/>
            </a:pPr>
            <a:endParaRPr lang="en-US" dirty="0"/>
          </a:p>
          <a:p>
            <a:r>
              <a:rPr lang="en-US" dirty="0"/>
              <a:t>Academic Senate</a:t>
            </a:r>
          </a:p>
          <a:p>
            <a:r>
              <a:rPr lang="en-US" dirty="0"/>
              <a:t>Chief Instructional Officers </a:t>
            </a:r>
          </a:p>
          <a:p>
            <a:r>
              <a:rPr lang="en-US" dirty="0"/>
              <a:t>College Presidents</a:t>
            </a:r>
          </a:p>
          <a:p>
            <a:r>
              <a:rPr lang="en-US" dirty="0"/>
              <a:t>Human Resources </a:t>
            </a:r>
          </a:p>
          <a:p>
            <a:r>
              <a:rPr lang="en-US" dirty="0"/>
              <a:t>California Community College Chancellor’s Office</a:t>
            </a:r>
          </a:p>
          <a:p>
            <a:endParaRPr lang="en-US" dirty="0"/>
          </a:p>
        </p:txBody>
      </p:sp>
    </p:spTree>
    <p:extLst>
      <p:ext uri="{BB962C8B-B14F-4D97-AF65-F5344CB8AC3E}">
        <p14:creationId xmlns:p14="http://schemas.microsoft.com/office/powerpoint/2010/main" val="1979083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4118" y="409566"/>
            <a:ext cx="10515600" cy="4351338"/>
          </a:xfrm>
        </p:spPr>
        <p:txBody>
          <a:bodyPr>
            <a:normAutofit/>
          </a:bodyPr>
          <a:lstStyle/>
          <a:p>
            <a:pPr marL="0" indent="0" algn="ctr">
              <a:buNone/>
            </a:pPr>
            <a:r>
              <a:rPr lang="en-US" sz="3200" b="1" dirty="0"/>
              <a:t>Chancellor’s Office </a:t>
            </a:r>
            <a:br>
              <a:rPr lang="en-US" sz="3200" b="1" dirty="0"/>
            </a:br>
            <a:r>
              <a:rPr lang="en-US" sz="3200" b="1" dirty="0"/>
              <a:t>CTE Minimum Qualifications Work Group</a:t>
            </a:r>
            <a:endParaRPr lang="en-US" sz="3200" dirty="0"/>
          </a:p>
          <a:p>
            <a:pPr marL="0" indent="0">
              <a:buNone/>
            </a:pPr>
            <a:endParaRPr lang="en-US" dirty="0"/>
          </a:p>
          <a:p>
            <a:r>
              <a:rPr lang="en-US" dirty="0"/>
              <a:t>Academic Senate</a:t>
            </a:r>
          </a:p>
          <a:p>
            <a:r>
              <a:rPr lang="en-US" dirty="0"/>
              <a:t>Chief Instructional Officers </a:t>
            </a:r>
          </a:p>
          <a:p>
            <a:r>
              <a:rPr lang="en-US" dirty="0"/>
              <a:t>College Presidents</a:t>
            </a:r>
          </a:p>
          <a:p>
            <a:r>
              <a:rPr lang="en-US" dirty="0"/>
              <a:t>Human Resources </a:t>
            </a:r>
          </a:p>
          <a:p>
            <a:r>
              <a:rPr lang="en-US" dirty="0"/>
              <a:t>California Community College Chancellor’s Office</a:t>
            </a:r>
          </a:p>
          <a:p>
            <a:endParaRPr lang="en-US" dirty="0"/>
          </a:p>
        </p:txBody>
      </p:sp>
    </p:spTree>
    <p:extLst>
      <p:ext uri="{BB962C8B-B14F-4D97-AF65-F5344CB8AC3E}">
        <p14:creationId xmlns:p14="http://schemas.microsoft.com/office/powerpoint/2010/main" val="1183467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569654"/>
            <a:ext cx="11357113" cy="990600"/>
          </a:xfrm>
        </p:spPr>
        <p:txBody>
          <a:bodyPr>
            <a:normAutofit fontScale="90000"/>
          </a:bodyPr>
          <a:lstStyle/>
          <a:p>
            <a:r>
              <a:rPr lang="en-US" b="1" dirty="0"/>
              <a:t>Where did the CTE equivalency examples come from?</a:t>
            </a:r>
          </a:p>
        </p:txBody>
      </p:sp>
      <p:sp>
        <p:nvSpPr>
          <p:cNvPr id="3" name="Content Placeholder 2"/>
          <p:cNvSpPr>
            <a:spLocks noGrp="1"/>
          </p:cNvSpPr>
          <p:nvPr>
            <p:ph idx="1"/>
          </p:nvPr>
        </p:nvSpPr>
        <p:spPr>
          <a:xfrm>
            <a:off x="712966" y="1332317"/>
            <a:ext cx="11357113" cy="5366657"/>
          </a:xfrm>
        </p:spPr>
        <p:txBody>
          <a:bodyPr>
            <a:normAutofit fontScale="25000" lnSpcReduction="20000"/>
          </a:bodyPr>
          <a:lstStyle/>
          <a:p>
            <a:pPr marL="0" indent="0">
              <a:buNone/>
            </a:pPr>
            <a:r>
              <a:rPr lang="en-US" sz="8000" b="1" dirty="0"/>
              <a:t>Chancellor’s Request of a Survey: 43 Colleges</a:t>
            </a:r>
            <a:endParaRPr lang="en-US" sz="8000" dirty="0"/>
          </a:p>
          <a:p>
            <a:pPr marL="0" indent="0">
              <a:buNone/>
            </a:pPr>
            <a:r>
              <a:rPr lang="en-US" sz="8000" b="1" dirty="0"/>
              <a:t>Comments in the </a:t>
            </a:r>
            <a:r>
              <a:rPr lang="en-US" sz="8000" b="1" dirty="0" smtClean="0"/>
              <a:t>survey</a:t>
            </a:r>
          </a:p>
          <a:p>
            <a:pPr marL="0" indent="0">
              <a:buNone/>
            </a:pPr>
            <a:endParaRPr lang="en-US" sz="8000" b="1" dirty="0" smtClean="0"/>
          </a:p>
          <a:p>
            <a:r>
              <a:rPr lang="en-US" sz="8000" dirty="0" smtClean="0"/>
              <a:t>Recognize </a:t>
            </a:r>
            <a:r>
              <a:rPr lang="en-US" sz="8000" dirty="0"/>
              <a:t>the abilities people have who are</a:t>
            </a:r>
          </a:p>
          <a:p>
            <a:endParaRPr lang="en-US" sz="8000" dirty="0"/>
          </a:p>
          <a:p>
            <a:r>
              <a:rPr lang="en-US" sz="8000" dirty="0"/>
              <a:t>eminent or nationally recognized experts in their field, without an Associate Degree</a:t>
            </a:r>
          </a:p>
          <a:p>
            <a:pPr marL="0" indent="0">
              <a:buNone/>
            </a:pPr>
            <a:r>
              <a:rPr lang="en-US" sz="8000" dirty="0"/>
              <a:t> </a:t>
            </a:r>
          </a:p>
          <a:p>
            <a:r>
              <a:rPr lang="en-US" sz="8000" dirty="0"/>
              <a:t>very small pool of applicants, often far less than 10, as opposed to general education areas that get 100’s of applicants. </a:t>
            </a:r>
          </a:p>
          <a:p>
            <a:endParaRPr lang="en-US" sz="8000" dirty="0"/>
          </a:p>
          <a:p>
            <a:r>
              <a:rPr lang="en-US" sz="8000" dirty="0"/>
              <a:t>not understanding their CTE colleagues issues and programs. </a:t>
            </a:r>
          </a:p>
          <a:p>
            <a:endParaRPr lang="en-US" sz="8000" dirty="0"/>
          </a:p>
          <a:p>
            <a:r>
              <a:rPr lang="en-US" sz="8000" dirty="0"/>
              <a:t>Many comment on the irony of college preparing people for work, yet we didn’t accept industry credentials (the very place we are sending students to work) as equivalent to an Associate Degree. </a:t>
            </a:r>
          </a:p>
          <a:p>
            <a:endParaRPr lang="en-US" sz="8000" dirty="0"/>
          </a:p>
          <a:p>
            <a:r>
              <a:rPr lang="en-US" sz="8000" dirty="0"/>
              <a:t>a mismatch of what colleges require and what the industry actually needs and wants. Colleges are preparing people for jobs in industries that sponsor the industry credentials yet the college does not accept the industry experts as instructors with the industry credentials.</a:t>
            </a:r>
          </a:p>
          <a:p>
            <a:pPr marL="0" indent="0">
              <a:buNone/>
            </a:pPr>
            <a:r>
              <a:rPr lang="en-US" sz="5600" dirty="0"/>
              <a:t/>
            </a:r>
            <a:br>
              <a:rPr lang="en-US" sz="5600" dirty="0"/>
            </a:br>
            <a:r>
              <a:rPr lang="en-US" sz="5600" dirty="0"/>
              <a:t/>
            </a:r>
            <a:br>
              <a:rPr lang="en-US" sz="5600" dirty="0"/>
            </a:br>
            <a:endParaRPr lang="en-US" sz="5600" dirty="0"/>
          </a:p>
        </p:txBody>
      </p:sp>
    </p:spTree>
    <p:extLst>
      <p:ext uri="{BB962C8B-B14F-4D97-AF65-F5344CB8AC3E}">
        <p14:creationId xmlns:p14="http://schemas.microsoft.com/office/powerpoint/2010/main" val="2301591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09600" y="533400"/>
            <a:ext cx="10972800" cy="990600"/>
          </a:xfrm>
          <a:prstGeom prst="rect">
            <a:avLst/>
          </a:prstGeom>
        </p:spPr>
        <p:txBody>
          <a:bodyPr>
            <a:normAutofit fontScale="90000" lnSpcReduction="2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a:t>Survey of CTE Faculty and a few Deans: Does your program have challenges hiring CTE faculty?</a:t>
            </a:r>
            <a:endParaRPr lang="en-US" b="1" dirty="0"/>
          </a:p>
        </p:txBody>
      </p:sp>
      <p:sp>
        <p:nvSpPr>
          <p:cNvPr id="5" name="Content Placeholder 2"/>
          <p:cNvSpPr txBox="1">
            <a:spLocks/>
          </p:cNvSpPr>
          <p:nvPr/>
        </p:nvSpPr>
        <p:spPr>
          <a:xfrm>
            <a:off x="609600" y="1600200"/>
            <a:ext cx="10972800" cy="4876800"/>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endParaRPr lang="en-US" dirty="0"/>
          </a:p>
          <a:p>
            <a:r>
              <a:rPr lang="en-US" dirty="0"/>
              <a:t>“Boils down to this- </a:t>
            </a:r>
            <a:r>
              <a:rPr lang="en-US" b="1" dirty="0"/>
              <a:t>Experience</a:t>
            </a:r>
            <a:r>
              <a:rPr lang="en-US" dirty="0"/>
              <a:t> should be the most important factor in any CTE discipline.”</a:t>
            </a:r>
          </a:p>
          <a:p>
            <a:endParaRPr lang="en-US" dirty="0"/>
          </a:p>
          <a:p>
            <a:r>
              <a:rPr lang="en-US" dirty="0"/>
              <a:t>“The need to </a:t>
            </a:r>
            <a:r>
              <a:rPr lang="en-US" b="1" dirty="0"/>
              <a:t>revise the equivalency evaluation process </a:t>
            </a:r>
            <a:r>
              <a:rPr lang="en-US" dirty="0"/>
              <a:t>for industry experts that do not have an AA/AS degree is extreme.”</a:t>
            </a:r>
          </a:p>
          <a:p>
            <a:endParaRPr lang="en-US" dirty="0"/>
          </a:p>
          <a:p>
            <a:pPr marL="0" indent="0">
              <a:buNone/>
            </a:pPr>
            <a:r>
              <a:rPr lang="en-US" dirty="0" smtClean="0"/>
              <a:t>Many </a:t>
            </a:r>
            <a:r>
              <a:rPr lang="en-US" dirty="0"/>
              <a:t>CTE faculty find it nearly impossible to hire industry </a:t>
            </a:r>
            <a:r>
              <a:rPr lang="en-US" dirty="0" smtClean="0"/>
              <a:t>experts.</a:t>
            </a:r>
            <a:endParaRPr lang="en-US" dirty="0"/>
          </a:p>
          <a:p>
            <a:pPr marL="0" indent="0">
              <a:buNone/>
            </a:pPr>
            <a:endParaRPr lang="en-US" dirty="0"/>
          </a:p>
          <a:p>
            <a:endParaRPr lang="en-US" dirty="0"/>
          </a:p>
        </p:txBody>
      </p:sp>
    </p:spTree>
    <p:extLst>
      <p:ext uri="{BB962C8B-B14F-4D97-AF65-F5344CB8AC3E}">
        <p14:creationId xmlns:p14="http://schemas.microsoft.com/office/powerpoint/2010/main" val="2626329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33400"/>
            <a:ext cx="109728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b="1" dirty="0"/>
              <a:t>Need for an Equivalency Resource</a:t>
            </a:r>
          </a:p>
        </p:txBody>
      </p:sp>
      <p:sp>
        <p:nvSpPr>
          <p:cNvPr id="3" name="Content Placeholder 2"/>
          <p:cNvSpPr txBox="1">
            <a:spLocks/>
          </p:cNvSpPr>
          <p:nvPr/>
        </p:nvSpPr>
        <p:spPr>
          <a:xfrm>
            <a:off x="609600" y="1673352"/>
            <a:ext cx="5384800" cy="4718304"/>
          </a:xfrm>
          <a:prstGeom prst="rect">
            <a:avLst/>
          </a:prstGeom>
        </p:spPr>
        <p:txBody>
          <a:bodyPr>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a:t>Colleges and districts are struggling with consistent application of equivalency.</a:t>
            </a:r>
          </a:p>
          <a:p>
            <a:endParaRPr lang="en-US" dirty="0"/>
          </a:p>
          <a:p>
            <a:r>
              <a:rPr lang="en-US" dirty="0"/>
              <a:t>Most difficulties surround equivalence to the associate’s degree, particularly to the general education component.</a:t>
            </a:r>
          </a:p>
          <a:p>
            <a:endParaRPr lang="en-US" dirty="0"/>
          </a:p>
        </p:txBody>
      </p:sp>
      <p:pic>
        <p:nvPicPr>
          <p:cNvPr id="4" name="Picture 3"/>
          <p:cNvPicPr>
            <a:picLocks noChangeAspect="1"/>
          </p:cNvPicPr>
          <p:nvPr/>
        </p:nvPicPr>
        <p:blipFill>
          <a:blip r:embed="rId2"/>
          <a:stretch>
            <a:fillRect/>
          </a:stretch>
        </p:blipFill>
        <p:spPr>
          <a:xfrm>
            <a:off x="6172200" y="1593337"/>
            <a:ext cx="5261113" cy="4583626"/>
          </a:xfrm>
          <a:prstGeom prst="rect">
            <a:avLst/>
          </a:prstGeom>
        </p:spPr>
      </p:pic>
    </p:spTree>
    <p:extLst>
      <p:ext uri="{BB962C8B-B14F-4D97-AF65-F5344CB8AC3E}">
        <p14:creationId xmlns:p14="http://schemas.microsoft.com/office/powerpoint/2010/main" val="228073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76177" y="2796072"/>
            <a:ext cx="10515600" cy="4351338"/>
          </a:xfrm>
        </p:spPr>
        <p:txBody>
          <a:bodyPr>
            <a:normAutofit/>
          </a:bodyPr>
          <a:lstStyle/>
          <a:p>
            <a:pPr marL="0" indent="0">
              <a:buNone/>
            </a:pPr>
            <a:endParaRPr lang="en-US" b="1" dirty="0"/>
          </a:p>
          <a:p>
            <a:pPr marL="0" indent="0">
              <a:buNone/>
            </a:pPr>
            <a:endParaRPr lang="en-US" b="1" dirty="0"/>
          </a:p>
          <a:p>
            <a:pPr marL="0" indent="0">
              <a:buNone/>
            </a:pPr>
            <a:endParaRPr lang="en-US" b="1" dirty="0"/>
          </a:p>
          <a:p>
            <a:pPr marL="0" indent="0">
              <a:buNone/>
            </a:pPr>
            <a:endParaRPr lang="en-US" b="1" dirty="0"/>
          </a:p>
          <a:p>
            <a:pPr>
              <a:buFont typeface="Arial" charset="0"/>
              <a:buChar char="•"/>
            </a:pPr>
            <a:r>
              <a:rPr lang="en-US" sz="3200" b="1" dirty="0"/>
              <a:t>CTE Minimum Qualifications Tool Kit</a:t>
            </a:r>
          </a:p>
          <a:p>
            <a:pPr>
              <a:buFont typeface="Arial" charset="0"/>
              <a:buChar char="•"/>
            </a:pPr>
            <a:r>
              <a:rPr lang="en-US" sz="2400" dirty="0"/>
              <a:t>Equivalency</a:t>
            </a:r>
          </a:p>
          <a:p>
            <a:pPr>
              <a:buFont typeface="Arial" charset="0"/>
              <a:buChar char="•"/>
            </a:pPr>
            <a:r>
              <a:rPr lang="en-US" sz="2400" dirty="0"/>
              <a:t>Faculty Internship</a:t>
            </a:r>
          </a:p>
          <a:p>
            <a:pPr>
              <a:buFont typeface="Arial" charset="0"/>
              <a:buChar char="•"/>
            </a:pPr>
            <a:r>
              <a:rPr lang="en-US" sz="2400" dirty="0"/>
              <a:t>Apprenticeship Minimum Qualifications</a:t>
            </a:r>
          </a:p>
          <a:p>
            <a:pPr marL="0" indent="0">
              <a:buNone/>
            </a:pPr>
            <a:endParaRPr lang="en-US" dirty="0"/>
          </a:p>
          <a:p>
            <a:endParaRPr lang="en-US" dirty="0"/>
          </a:p>
          <a:p>
            <a:endParaRPr lang="en-US" dirty="0"/>
          </a:p>
        </p:txBody>
      </p:sp>
      <p:pic>
        <p:nvPicPr>
          <p:cNvPr id="7" name="Picture 4" descr="D:\tools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7034" y="419902"/>
            <a:ext cx="9597931" cy="39418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406971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Why General Education?</a:t>
            </a:r>
          </a:p>
        </p:txBody>
      </p:sp>
      <p:sp>
        <p:nvSpPr>
          <p:cNvPr id="3" name="Content Placeholder 2"/>
          <p:cNvSpPr>
            <a:spLocks noGrp="1"/>
          </p:cNvSpPr>
          <p:nvPr>
            <p:ph idx="1"/>
          </p:nvPr>
        </p:nvSpPr>
        <p:spPr/>
        <p:txBody>
          <a:bodyPr>
            <a:normAutofit/>
          </a:bodyPr>
          <a:lstStyle/>
          <a:p>
            <a:pPr marL="0" indent="0">
              <a:buNone/>
            </a:pPr>
            <a:r>
              <a:rPr lang="en-US" dirty="0"/>
              <a:t>Purpose of GE is to produce a citizen who can interact effectively with the world around them based on critical thinking and reasoning, sound oral and written communication, an applied understanding of other peoples and cultures, and applied experiences with science and its impact on people. </a:t>
            </a:r>
          </a:p>
        </p:txBody>
      </p:sp>
      <p:pic>
        <p:nvPicPr>
          <p:cNvPr id="4" name="Picture 3" descr="Book PNG Transparent Images | PNG Al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6997" y="4046469"/>
            <a:ext cx="4016473" cy="2811531"/>
          </a:xfrm>
          <a:prstGeom prst="rect">
            <a:avLst/>
          </a:prstGeom>
        </p:spPr>
      </p:pic>
      <p:pic>
        <p:nvPicPr>
          <p:cNvPr id="5" name="Picture 4" descr="A game of movement and music by Arlene-Devon on DeviantArt"/>
          <p:cNvPicPr>
            <a:picLocks noChangeAspect="1"/>
          </p:cNvPicPr>
          <p:nvPr/>
        </p:nvPicPr>
        <p:blipFill rotWithShape="1">
          <a:blip r:embed="rId4">
            <a:extLst>
              <a:ext uri="{28A0092B-C50C-407E-A947-70E740481C1C}">
                <a14:useLocalDpi xmlns:a14="http://schemas.microsoft.com/office/drawing/2010/main" val="0"/>
              </a:ext>
            </a:extLst>
          </a:blip>
          <a:srcRect l="2655" t="-1" r="-1" b="5528"/>
          <a:stretch/>
        </p:blipFill>
        <p:spPr>
          <a:xfrm>
            <a:off x="8730532" y="4558604"/>
            <a:ext cx="2722402" cy="1981531"/>
          </a:xfrm>
          <a:prstGeom prst="rect">
            <a:avLst/>
          </a:prstGeom>
        </p:spPr>
      </p:pic>
      <p:pic>
        <p:nvPicPr>
          <p:cNvPr id="6" name="Picture 5" descr="Luz Olivia Badillo | Boletín BoCE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5129" y="4558604"/>
            <a:ext cx="2899079" cy="2133722"/>
          </a:xfrm>
          <a:prstGeom prst="rect">
            <a:avLst/>
          </a:prstGeom>
        </p:spPr>
      </p:pic>
    </p:spTree>
    <p:extLst>
      <p:ext uri="{BB962C8B-B14F-4D97-AF65-F5344CB8AC3E}">
        <p14:creationId xmlns:p14="http://schemas.microsoft.com/office/powerpoint/2010/main" val="2018740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What General Education is required for an Associate of Arts or Associate of Sciences?</a:t>
            </a:r>
          </a:p>
        </p:txBody>
      </p:sp>
      <p:sp>
        <p:nvSpPr>
          <p:cNvPr id="3" name="Content Placeholder 2"/>
          <p:cNvSpPr>
            <a:spLocks noGrp="1"/>
          </p:cNvSpPr>
          <p:nvPr>
            <p:ph idx="1"/>
          </p:nvPr>
        </p:nvSpPr>
        <p:spPr/>
        <p:txBody>
          <a:bodyPr>
            <a:normAutofit/>
          </a:bodyPr>
          <a:lstStyle/>
          <a:p>
            <a:pPr marL="0" indent="0">
              <a:buNone/>
            </a:pPr>
            <a:endParaRPr lang="en-US" dirty="0"/>
          </a:p>
          <a:p>
            <a:pPr marL="0" indent="0">
              <a:buNone/>
            </a:pPr>
            <a:r>
              <a:rPr lang="en-US" dirty="0"/>
              <a:t>GE for an AA degree includes demonstrated competencies in math and English along with 18 units in 5 </a:t>
            </a:r>
            <a:r>
              <a:rPr lang="en-US" dirty="0" smtClean="0"/>
              <a:t>areas*:</a:t>
            </a:r>
            <a:endParaRPr lang="en-US" dirty="0"/>
          </a:p>
          <a:p>
            <a:pPr lvl="1"/>
            <a:r>
              <a:rPr lang="en-US" dirty="0"/>
              <a:t>A. Natural Sciences </a:t>
            </a:r>
          </a:p>
          <a:p>
            <a:pPr lvl="1"/>
            <a:r>
              <a:rPr lang="en-US" dirty="0"/>
              <a:t>B. Social and Behavioral Sciences </a:t>
            </a:r>
          </a:p>
          <a:p>
            <a:pPr lvl="1"/>
            <a:r>
              <a:rPr lang="en-US" dirty="0"/>
              <a:t>C. Humanities </a:t>
            </a:r>
          </a:p>
          <a:p>
            <a:pPr lvl="1"/>
            <a:r>
              <a:rPr lang="en-US" dirty="0"/>
              <a:t>D.1. Language and Rationality: English Composition </a:t>
            </a:r>
          </a:p>
          <a:p>
            <a:pPr lvl="1"/>
            <a:r>
              <a:rPr lang="en-US" dirty="0"/>
              <a:t>D.2. Language </a:t>
            </a:r>
            <a:r>
              <a:rPr lang="en-US" dirty="0" smtClean="0"/>
              <a:t>and </a:t>
            </a:r>
            <a:r>
              <a:rPr lang="en-US" dirty="0"/>
              <a:t>Rationality: Communication and Analytical Thinking </a:t>
            </a:r>
            <a:endParaRPr lang="en-US" dirty="0" smtClean="0"/>
          </a:p>
          <a:p>
            <a:pPr marL="274320" lvl="1" indent="0">
              <a:buNone/>
            </a:pPr>
            <a:endParaRPr lang="en-US" dirty="0"/>
          </a:p>
          <a:p>
            <a:pPr marL="274320" lvl="1" indent="0">
              <a:buNone/>
            </a:pPr>
            <a:r>
              <a:rPr lang="en-US" dirty="0" smtClean="0"/>
              <a:t>*Title 5 Section 55063</a:t>
            </a:r>
            <a:endParaRPr lang="en-US" dirty="0"/>
          </a:p>
        </p:txBody>
      </p:sp>
    </p:spTree>
    <p:extLst>
      <p:ext uri="{BB962C8B-B14F-4D97-AF65-F5344CB8AC3E}">
        <p14:creationId xmlns:p14="http://schemas.microsoft.com/office/powerpoint/2010/main" val="21816819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538" y="499132"/>
            <a:ext cx="10515600" cy="1325563"/>
          </a:xfrm>
        </p:spPr>
        <p:txBody>
          <a:bodyPr>
            <a:normAutofit fontScale="90000"/>
          </a:bodyPr>
          <a:lstStyle/>
          <a:p>
            <a:r>
              <a:rPr lang="en-US" dirty="0"/>
              <a:t/>
            </a:r>
            <a:br>
              <a:rPr lang="en-US" dirty="0"/>
            </a:br>
            <a:r>
              <a:rPr lang="en-US" dirty="0"/>
              <a:t>General Education Area A </a:t>
            </a:r>
            <a:br>
              <a:rPr lang="en-US" dirty="0"/>
            </a:br>
            <a:r>
              <a:rPr lang="en-US" dirty="0"/>
              <a:t>Natural Sciences</a:t>
            </a:r>
            <a:br>
              <a:rPr lang="en-US" dirty="0"/>
            </a:br>
            <a:endParaRPr lang="en-US" dirty="0"/>
          </a:p>
        </p:txBody>
      </p:sp>
      <p:sp>
        <p:nvSpPr>
          <p:cNvPr id="3" name="Content Placeholder 2"/>
          <p:cNvSpPr>
            <a:spLocks noGrp="1"/>
          </p:cNvSpPr>
          <p:nvPr>
            <p:ph idx="1"/>
          </p:nvPr>
        </p:nvSpPr>
        <p:spPr>
          <a:xfrm>
            <a:off x="546538" y="2417379"/>
            <a:ext cx="11361682" cy="3762704"/>
          </a:xfrm>
        </p:spPr>
        <p:txBody>
          <a:bodyPr>
            <a:normAutofit lnSpcReduction="10000"/>
          </a:bodyPr>
          <a:lstStyle/>
          <a:p>
            <a:pPr marL="0" lvl="0" indent="0">
              <a:buNone/>
            </a:pPr>
            <a:r>
              <a:rPr lang="en-US" sz="2000" b="1" dirty="0"/>
              <a:t>Example: Aviation (Certified Flight Instructor)</a:t>
            </a:r>
          </a:p>
          <a:p>
            <a:r>
              <a:rPr lang="en-US" sz="2000" dirty="0"/>
              <a:t>A certified recreational, private, or commercial must </a:t>
            </a:r>
          </a:p>
          <a:p>
            <a:pPr marL="0" indent="0">
              <a:buNone/>
            </a:pPr>
            <a:r>
              <a:rPr lang="en-US" sz="2000" dirty="0"/>
              <a:t>understand and apply Newton’s Basic Laws of Motion </a:t>
            </a:r>
          </a:p>
          <a:p>
            <a:pPr marL="0" indent="0">
              <a:buNone/>
            </a:pPr>
            <a:r>
              <a:rPr lang="en-US" sz="2000" dirty="0"/>
              <a:t>and Bernoulli’s Principle Ref: FAR 61.185(2)</a:t>
            </a:r>
          </a:p>
          <a:p>
            <a:pPr marL="0" indent="0">
              <a:buNone/>
            </a:pPr>
            <a:endParaRPr lang="en-US" sz="2000" dirty="0"/>
          </a:p>
          <a:p>
            <a:pPr marL="0" indent="0">
              <a:buNone/>
            </a:pPr>
            <a:r>
              <a:rPr lang="en-US" sz="2000" b="1" dirty="0"/>
              <a:t>Purpose for Including One Course in Natural Sciences for General Education</a:t>
            </a:r>
            <a:endParaRPr lang="en-US" sz="2000" dirty="0"/>
          </a:p>
          <a:p>
            <a:pPr lvl="0"/>
            <a:r>
              <a:rPr lang="en-US" sz="1800" dirty="0"/>
              <a:t>For students to develop the ability to examine the physical universe, its life forms, and its natural phenomena</a:t>
            </a:r>
          </a:p>
          <a:p>
            <a:pPr lvl="0"/>
            <a:r>
              <a:rPr lang="en-US" sz="1800" dirty="0"/>
              <a:t>For students to develop an appreciation of, understanding of, and ability to apply the scientific method</a:t>
            </a:r>
          </a:p>
          <a:p>
            <a:pPr lvl="0"/>
            <a:r>
              <a:rPr lang="en-US" sz="1800" dirty="0"/>
              <a:t>For students to develop the ability to understand the relationship between science and other human </a:t>
            </a:r>
            <a:r>
              <a:rPr lang="en-US" sz="1800" dirty="0" smtClean="0"/>
              <a:t>activities</a:t>
            </a:r>
          </a:p>
          <a:p>
            <a:pPr marL="0" lvl="0" indent="0">
              <a:buNone/>
            </a:pPr>
            <a:endParaRPr lang="en-US" sz="1800" dirty="0"/>
          </a:p>
          <a:p>
            <a:pPr marL="0" lvl="0" indent="0">
              <a:buNone/>
            </a:pPr>
            <a:r>
              <a:rPr lang="en-US" dirty="0"/>
              <a:t>Title 5 §55063</a:t>
            </a:r>
            <a:endParaRPr lang="en-US" sz="1800" dirty="0"/>
          </a:p>
        </p:txBody>
      </p:sp>
      <p:pic>
        <p:nvPicPr>
          <p:cNvPr id="5" name="Picture 4">
            <a:extLst>
              <a:ext uri="{FF2B5EF4-FFF2-40B4-BE49-F238E27FC236}">
                <a16:creationId xmlns:a16="http://schemas.microsoft.com/office/drawing/2014/main" id="{DABB5541-FAE4-0F49-89F7-38A8149BCAF3}"/>
              </a:ext>
            </a:extLst>
          </p:cNvPr>
          <p:cNvPicPr>
            <a:picLocks noChangeAspect="1"/>
          </p:cNvPicPr>
          <p:nvPr/>
        </p:nvPicPr>
        <p:blipFill>
          <a:blip r:embed="rId3"/>
          <a:stretch>
            <a:fillRect/>
          </a:stretch>
        </p:blipFill>
        <p:spPr>
          <a:xfrm>
            <a:off x="7528889" y="418749"/>
            <a:ext cx="4603531" cy="3452648"/>
          </a:xfrm>
          <a:prstGeom prst="rect">
            <a:avLst/>
          </a:prstGeom>
        </p:spPr>
      </p:pic>
    </p:spTree>
    <p:extLst>
      <p:ext uri="{BB962C8B-B14F-4D97-AF65-F5344CB8AC3E}">
        <p14:creationId xmlns:p14="http://schemas.microsoft.com/office/powerpoint/2010/main" val="3241348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8372" y="413373"/>
            <a:ext cx="11070020" cy="1448950"/>
          </a:xfrm>
        </p:spPr>
        <p:txBody>
          <a:bodyPr>
            <a:normAutofit/>
          </a:bodyPr>
          <a:lstStyle/>
          <a:p>
            <a:r>
              <a:rPr lang="en-US" dirty="0"/>
              <a:t>General Education Area B </a:t>
            </a:r>
            <a:br>
              <a:rPr lang="en-US" dirty="0"/>
            </a:br>
            <a:r>
              <a:rPr lang="en-US" dirty="0"/>
              <a:t>Social and </a:t>
            </a:r>
            <a:r>
              <a:rPr lang="en-US" dirty="0" smtClean="0"/>
              <a:t>Behavioral </a:t>
            </a:r>
            <a:r>
              <a:rPr lang="en-US" dirty="0"/>
              <a:t>Sciences</a:t>
            </a:r>
          </a:p>
        </p:txBody>
      </p:sp>
      <p:sp>
        <p:nvSpPr>
          <p:cNvPr id="3" name="Content Placeholder 2"/>
          <p:cNvSpPr>
            <a:spLocks noGrp="1"/>
          </p:cNvSpPr>
          <p:nvPr>
            <p:ph idx="1"/>
          </p:nvPr>
        </p:nvSpPr>
        <p:spPr>
          <a:xfrm>
            <a:off x="378372" y="2163448"/>
            <a:ext cx="11624442" cy="4694552"/>
          </a:xfrm>
        </p:spPr>
        <p:txBody>
          <a:bodyPr>
            <a:normAutofit lnSpcReduction="10000"/>
          </a:bodyPr>
          <a:lstStyle/>
          <a:p>
            <a:pPr marL="0" indent="0">
              <a:buNone/>
            </a:pPr>
            <a:r>
              <a:rPr lang="en-US" sz="2000" b="1" dirty="0"/>
              <a:t>Example: Culinary Arts/Food Production</a:t>
            </a:r>
          </a:p>
          <a:p>
            <a:pPr marL="0" lvl="0" indent="0">
              <a:buNone/>
            </a:pPr>
            <a:r>
              <a:rPr lang="en-US" sz="2000" dirty="0"/>
              <a:t>A chef or culinary artist works within varied ethnic </a:t>
            </a:r>
          </a:p>
          <a:p>
            <a:pPr marL="0" lvl="0" indent="0">
              <a:buNone/>
            </a:pPr>
            <a:r>
              <a:rPr lang="en-US" sz="2000" dirty="0"/>
              <a:t>foods and understands and applies an understanding </a:t>
            </a:r>
          </a:p>
          <a:p>
            <a:pPr marL="0" lvl="0" indent="0">
              <a:buNone/>
            </a:pPr>
            <a:r>
              <a:rPr lang="en-US" sz="2000" dirty="0"/>
              <a:t>of foods and culture as well as historical food trends</a:t>
            </a:r>
          </a:p>
          <a:p>
            <a:pPr marL="0" indent="0">
              <a:buNone/>
            </a:pPr>
            <a:endParaRPr lang="en-US" sz="2000" b="1" dirty="0"/>
          </a:p>
          <a:p>
            <a:pPr marL="0" indent="0">
              <a:buNone/>
            </a:pPr>
            <a:endParaRPr lang="en-US" sz="2000" b="1" dirty="0"/>
          </a:p>
          <a:p>
            <a:pPr marL="0" indent="0">
              <a:buNone/>
            </a:pPr>
            <a:r>
              <a:rPr lang="en-US" sz="2000" b="1" dirty="0"/>
              <a:t>Purpose for Including One Course in Social and Behavioral Sciences for GE</a:t>
            </a:r>
          </a:p>
          <a:p>
            <a:pPr lvl="0"/>
            <a:r>
              <a:rPr lang="en-US" sz="1800" dirty="0"/>
              <a:t>For students to develop an awareness of the methods of inquiry used by the social and behavioral sciences.</a:t>
            </a:r>
          </a:p>
          <a:p>
            <a:pPr lvl="0"/>
            <a:r>
              <a:rPr lang="en-US" sz="1800" dirty="0"/>
              <a:t>To stimulate students’ critical thinking about ways people act or have acted in response to their societies</a:t>
            </a:r>
          </a:p>
          <a:p>
            <a:pPr lvl="0"/>
            <a:r>
              <a:rPr lang="en-US" sz="1800" dirty="0"/>
              <a:t>To promote students’ appreciation of how societies and social subgroups operate</a:t>
            </a:r>
          </a:p>
          <a:p>
            <a:pPr lvl="0"/>
            <a:r>
              <a:rPr lang="en-US" sz="1800" dirty="0"/>
              <a:t>To develop or promote a students’ understanding and appreciation of ethnic groups (Title 5 §55063 (b)(2) requires a course in Ethnic Studies. It is most likely met through the course/experience/ability counted in Area B or Area C)</a:t>
            </a:r>
          </a:p>
          <a:p>
            <a:pPr marL="0" indent="0">
              <a:buNone/>
            </a:pPr>
            <a:r>
              <a:rPr lang="en-US" dirty="0"/>
              <a:t>Title 5 §55063</a:t>
            </a:r>
            <a:endParaRPr lang="en-US" sz="1800" dirty="0"/>
          </a:p>
          <a:p>
            <a:endParaRPr lang="en-US" dirty="0"/>
          </a:p>
        </p:txBody>
      </p:sp>
      <p:pic>
        <p:nvPicPr>
          <p:cNvPr id="6" name="Picture 5">
            <a:extLst>
              <a:ext uri="{FF2B5EF4-FFF2-40B4-BE49-F238E27FC236}">
                <a16:creationId xmlns:a16="http://schemas.microsoft.com/office/drawing/2014/main" id="{81D72FC4-DC1B-1D45-9E97-703265488AFE}"/>
              </a:ext>
            </a:extLst>
          </p:cNvPr>
          <p:cNvPicPr>
            <a:picLocks noChangeAspect="1"/>
          </p:cNvPicPr>
          <p:nvPr/>
        </p:nvPicPr>
        <p:blipFill>
          <a:blip r:embed="rId3"/>
          <a:stretch>
            <a:fillRect/>
          </a:stretch>
        </p:blipFill>
        <p:spPr>
          <a:xfrm>
            <a:off x="7275443" y="413373"/>
            <a:ext cx="4916557" cy="3687418"/>
          </a:xfrm>
          <a:prstGeom prst="rect">
            <a:avLst/>
          </a:prstGeom>
        </p:spPr>
      </p:pic>
    </p:spTree>
    <p:extLst>
      <p:ext uri="{BB962C8B-B14F-4D97-AF65-F5344CB8AC3E}">
        <p14:creationId xmlns:p14="http://schemas.microsoft.com/office/powerpoint/2010/main" val="399226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Agenda</a:t>
            </a:r>
            <a:r>
              <a:rPr lang="en-US" dirty="0"/>
              <a:t> </a:t>
            </a:r>
          </a:p>
        </p:txBody>
      </p:sp>
      <p:sp>
        <p:nvSpPr>
          <p:cNvPr id="3" name="Content Placeholder 2"/>
          <p:cNvSpPr>
            <a:spLocks noGrp="1"/>
          </p:cNvSpPr>
          <p:nvPr>
            <p:ph idx="1"/>
          </p:nvPr>
        </p:nvSpPr>
        <p:spPr/>
        <p:txBody>
          <a:bodyPr/>
          <a:lstStyle/>
          <a:p>
            <a:r>
              <a:rPr lang="en-US" dirty="0"/>
              <a:t>General Considerations for Equivalency Committees</a:t>
            </a:r>
          </a:p>
          <a:p>
            <a:r>
              <a:rPr lang="en-US" dirty="0"/>
              <a:t>Development of the CTE Minimum Qualifications Toolkit</a:t>
            </a:r>
          </a:p>
          <a:p>
            <a:pPr lvl="1"/>
            <a:r>
              <a:rPr lang="en-US" dirty="0"/>
              <a:t>Equivalency to the GE Breadth of the Associates Degree</a:t>
            </a:r>
          </a:p>
          <a:p>
            <a:r>
              <a:rPr lang="en-US" dirty="0"/>
              <a:t>Case Studies</a:t>
            </a:r>
          </a:p>
        </p:txBody>
      </p:sp>
      <p:pic>
        <p:nvPicPr>
          <p:cNvPr id="4" name="Picture 3" descr="Professora gostosa - Desciclopé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7937" y="3121550"/>
            <a:ext cx="3136237" cy="3136237"/>
          </a:xfrm>
          <a:prstGeom prst="rect">
            <a:avLst/>
          </a:prstGeom>
        </p:spPr>
      </p:pic>
    </p:spTree>
    <p:extLst>
      <p:ext uri="{BB962C8B-B14F-4D97-AF65-F5344CB8AC3E}">
        <p14:creationId xmlns:p14="http://schemas.microsoft.com/office/powerpoint/2010/main" val="13941321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734" y="274636"/>
            <a:ext cx="10515600" cy="1325563"/>
          </a:xfrm>
        </p:spPr>
        <p:txBody>
          <a:bodyPr>
            <a:normAutofit/>
          </a:bodyPr>
          <a:lstStyle/>
          <a:p>
            <a:r>
              <a:rPr lang="en-US" dirty="0"/>
              <a:t>General Education Area C </a:t>
            </a:r>
            <a:br>
              <a:rPr lang="en-US" dirty="0"/>
            </a:br>
            <a:r>
              <a:rPr lang="en-US" dirty="0"/>
              <a:t>Humanities</a:t>
            </a:r>
          </a:p>
        </p:txBody>
      </p:sp>
      <p:sp>
        <p:nvSpPr>
          <p:cNvPr id="3" name="Content Placeholder 2"/>
          <p:cNvSpPr>
            <a:spLocks noGrp="1"/>
          </p:cNvSpPr>
          <p:nvPr>
            <p:ph idx="1"/>
          </p:nvPr>
        </p:nvSpPr>
        <p:spPr>
          <a:xfrm>
            <a:off x="404734" y="1600199"/>
            <a:ext cx="11587569" cy="4892675"/>
          </a:xfrm>
        </p:spPr>
        <p:txBody>
          <a:bodyPr>
            <a:normAutofit/>
          </a:bodyPr>
          <a:lstStyle/>
          <a:p>
            <a:pPr marL="0" indent="0">
              <a:buNone/>
            </a:pPr>
            <a:r>
              <a:rPr lang="en-US" sz="2400" b="1" dirty="0"/>
              <a:t>Example: Mortuary Science</a:t>
            </a:r>
          </a:p>
          <a:p>
            <a:pPr marL="0" indent="0">
              <a:buNone/>
            </a:pPr>
            <a:r>
              <a:rPr lang="en-US" sz="2000" dirty="0"/>
              <a:t>Certified Funeral Service Practitioners complete </a:t>
            </a:r>
          </a:p>
          <a:p>
            <a:pPr marL="0" indent="0">
              <a:buNone/>
            </a:pPr>
            <a:r>
              <a:rPr lang="en-US" sz="2000" dirty="0"/>
              <a:t>Celebrant training to develop an awareness of traditions </a:t>
            </a:r>
          </a:p>
          <a:p>
            <a:pPr marL="0" indent="0">
              <a:buNone/>
            </a:pPr>
            <a:r>
              <a:rPr lang="en-US" sz="2000" dirty="0"/>
              <a:t>of different cultures and religions</a:t>
            </a:r>
          </a:p>
          <a:p>
            <a:pPr marL="0" indent="0">
              <a:buNone/>
            </a:pPr>
            <a:endParaRPr lang="en-US" sz="2000" dirty="0"/>
          </a:p>
          <a:p>
            <a:pPr marL="0" indent="0">
              <a:buNone/>
            </a:pPr>
            <a:endParaRPr lang="en-US" sz="2000" dirty="0"/>
          </a:p>
          <a:p>
            <a:pPr marL="0" indent="0">
              <a:buNone/>
            </a:pPr>
            <a:r>
              <a:rPr lang="en-US" sz="2000" b="1" dirty="0"/>
              <a:t>Purpose for Including One Course in Humanities for GE</a:t>
            </a:r>
            <a:endParaRPr lang="en-US" sz="2000" dirty="0"/>
          </a:p>
          <a:p>
            <a:pPr lvl="0"/>
            <a:r>
              <a:rPr lang="en-US" sz="1800" dirty="0"/>
              <a:t>For students to develop an awareness of the way in which people throughout the ages and in different cultures have responded to themselves and the world around them in artistic and cultural creations.</a:t>
            </a:r>
          </a:p>
          <a:p>
            <a:pPr lvl="0"/>
            <a:r>
              <a:rPr lang="en-US" sz="1800" dirty="0"/>
              <a:t>For students to develop or demonstrate aesthetic understanding and an ability to make value judgements.</a:t>
            </a:r>
          </a:p>
          <a:p>
            <a:pPr lvl="0"/>
            <a:r>
              <a:rPr lang="en-US" sz="1800" dirty="0"/>
              <a:t>To promote a students’ understanding and appreciation of ethnic groups (Title 5 §55063 (b)(2) requires a course in Ethnic Studies. It is most likely met through the course/experience/ability counted in Area B or Area C)</a:t>
            </a:r>
          </a:p>
          <a:p>
            <a:pPr marL="0" indent="0">
              <a:buNone/>
            </a:pPr>
            <a:r>
              <a:rPr lang="en-US" sz="1800" dirty="0"/>
              <a:t>Title 5 §55063</a:t>
            </a:r>
            <a:endParaRPr lang="en-US" sz="1400" dirty="0"/>
          </a:p>
          <a:p>
            <a:pPr marL="0" lvl="0" indent="0">
              <a:buNone/>
            </a:pPr>
            <a:endParaRPr lang="en-US" sz="1800" dirty="0"/>
          </a:p>
          <a:p>
            <a:endParaRPr lang="en-US" dirty="0"/>
          </a:p>
        </p:txBody>
      </p:sp>
      <p:pic>
        <p:nvPicPr>
          <p:cNvPr id="5" name="Picture 4">
            <a:extLst>
              <a:ext uri="{FF2B5EF4-FFF2-40B4-BE49-F238E27FC236}">
                <a16:creationId xmlns:a16="http://schemas.microsoft.com/office/drawing/2014/main" id="{F2E82717-4104-9D4D-B0FE-8C5F9955AD9E}"/>
              </a:ext>
            </a:extLst>
          </p:cNvPr>
          <p:cNvPicPr>
            <a:picLocks noChangeAspect="1"/>
          </p:cNvPicPr>
          <p:nvPr/>
        </p:nvPicPr>
        <p:blipFill>
          <a:blip r:embed="rId3"/>
          <a:stretch>
            <a:fillRect/>
          </a:stretch>
        </p:blipFill>
        <p:spPr>
          <a:xfrm>
            <a:off x="7291347" y="378003"/>
            <a:ext cx="4756616" cy="3567462"/>
          </a:xfrm>
          <a:prstGeom prst="rect">
            <a:avLst/>
          </a:prstGeom>
        </p:spPr>
      </p:pic>
    </p:spTree>
    <p:extLst>
      <p:ext uri="{BB962C8B-B14F-4D97-AF65-F5344CB8AC3E}">
        <p14:creationId xmlns:p14="http://schemas.microsoft.com/office/powerpoint/2010/main" val="12363085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607" y="643583"/>
            <a:ext cx="11232630" cy="990600"/>
          </a:xfrm>
        </p:spPr>
        <p:txBody>
          <a:bodyPr>
            <a:normAutofit fontScale="90000"/>
          </a:bodyPr>
          <a:lstStyle/>
          <a:p>
            <a:r>
              <a:rPr lang="en-US" dirty="0"/>
              <a:t>General Education Area D.1. </a:t>
            </a:r>
            <a:br>
              <a:rPr lang="en-US" dirty="0"/>
            </a:br>
            <a:r>
              <a:rPr lang="en-US" dirty="0"/>
              <a:t>Language and Rationality: </a:t>
            </a:r>
            <a:br>
              <a:rPr lang="en-US" dirty="0"/>
            </a:br>
            <a:r>
              <a:rPr lang="en-US" dirty="0"/>
              <a:t>English Composition</a:t>
            </a:r>
          </a:p>
        </p:txBody>
      </p:sp>
      <p:sp>
        <p:nvSpPr>
          <p:cNvPr id="3" name="Content Placeholder 2"/>
          <p:cNvSpPr>
            <a:spLocks noGrp="1"/>
          </p:cNvSpPr>
          <p:nvPr>
            <p:ph idx="1"/>
          </p:nvPr>
        </p:nvSpPr>
        <p:spPr>
          <a:xfrm>
            <a:off x="377607" y="1985200"/>
            <a:ext cx="6465757" cy="5031826"/>
          </a:xfrm>
        </p:spPr>
        <p:txBody>
          <a:bodyPr>
            <a:normAutofit fontScale="92500" lnSpcReduction="10000"/>
          </a:bodyPr>
          <a:lstStyle/>
          <a:p>
            <a:pPr marL="0" lvl="0" indent="0">
              <a:buNone/>
            </a:pPr>
            <a:r>
              <a:rPr lang="en-US" sz="2000" b="1" dirty="0"/>
              <a:t>Example: Any Discipline</a:t>
            </a:r>
          </a:p>
          <a:p>
            <a:r>
              <a:rPr lang="en-US" sz="2000" dirty="0"/>
              <a:t>Publishing a peer-reviewed article</a:t>
            </a:r>
          </a:p>
          <a:p>
            <a:r>
              <a:rPr lang="en-US" sz="2000" dirty="0"/>
              <a:t>Writing of a market, technical or sales report or manual, or writing of a similar document within the work environment</a:t>
            </a:r>
          </a:p>
          <a:p>
            <a:pPr marL="0" indent="0">
              <a:buNone/>
            </a:pPr>
            <a:endParaRPr lang="en-US" sz="1800" dirty="0"/>
          </a:p>
          <a:p>
            <a:pPr marL="0" indent="0">
              <a:buNone/>
            </a:pPr>
            <a:r>
              <a:rPr lang="en-US" sz="2000" b="1" dirty="0"/>
              <a:t>Purpose for Including English Competency and One Course in Language and Rationality: English Composition for General Education</a:t>
            </a:r>
            <a:endParaRPr lang="en-US" sz="2000" dirty="0"/>
          </a:p>
          <a:p>
            <a:pPr lvl="0"/>
            <a:r>
              <a:rPr lang="en-US" sz="2000" dirty="0"/>
              <a:t>For students to develop the principles and applications of language toward logical thought, clear and precise written expression and critical evaluation of written communication in whatever symbol system the student uses.</a:t>
            </a:r>
          </a:p>
          <a:p>
            <a:pPr lvl="0"/>
            <a:r>
              <a:rPr lang="en-US" sz="2000" dirty="0"/>
              <a:t>For students to develop expository and argumentative writing skills (English Composition</a:t>
            </a:r>
            <a:r>
              <a:rPr lang="en-US" sz="2000" dirty="0" smtClean="0"/>
              <a:t>)</a:t>
            </a:r>
          </a:p>
          <a:p>
            <a:pPr marL="0" indent="0">
              <a:buNone/>
            </a:pPr>
            <a:r>
              <a:rPr lang="en-US" sz="2000" dirty="0"/>
              <a:t>Title 5 §55063</a:t>
            </a:r>
            <a:endParaRPr lang="en-US" sz="1600" dirty="0"/>
          </a:p>
          <a:p>
            <a:pPr marL="0" lvl="0" indent="0">
              <a:buNone/>
            </a:pPr>
            <a:endParaRPr lang="en-US" sz="2000" dirty="0"/>
          </a:p>
          <a:p>
            <a:pPr lvl="0"/>
            <a:endParaRPr lang="en-US" sz="1800" dirty="0"/>
          </a:p>
          <a:p>
            <a:endParaRPr lang="en-US" dirty="0"/>
          </a:p>
        </p:txBody>
      </p:sp>
      <p:pic>
        <p:nvPicPr>
          <p:cNvPr id="8" name="Picture 7">
            <a:extLst>
              <a:ext uri="{FF2B5EF4-FFF2-40B4-BE49-F238E27FC236}">
                <a16:creationId xmlns:a16="http://schemas.microsoft.com/office/drawing/2014/main" id="{6D4F6C3A-CE95-4141-8E4E-3FB98DDB81F4}"/>
              </a:ext>
            </a:extLst>
          </p:cNvPr>
          <p:cNvPicPr>
            <a:picLocks noChangeAspect="1"/>
          </p:cNvPicPr>
          <p:nvPr/>
        </p:nvPicPr>
        <p:blipFill>
          <a:blip r:embed="rId3"/>
          <a:stretch>
            <a:fillRect/>
          </a:stretch>
        </p:blipFill>
        <p:spPr>
          <a:xfrm>
            <a:off x="7570250" y="398204"/>
            <a:ext cx="4564595" cy="6105964"/>
          </a:xfrm>
          <a:prstGeom prst="rect">
            <a:avLst/>
          </a:prstGeom>
        </p:spPr>
      </p:pic>
    </p:spTree>
    <p:extLst>
      <p:ext uri="{BB962C8B-B14F-4D97-AF65-F5344CB8AC3E}">
        <p14:creationId xmlns:p14="http://schemas.microsoft.com/office/powerpoint/2010/main" val="3094177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629" y="628021"/>
            <a:ext cx="12082072" cy="1580213"/>
          </a:xfrm>
        </p:spPr>
        <p:txBody>
          <a:bodyPr>
            <a:normAutofit fontScale="90000"/>
          </a:bodyPr>
          <a:lstStyle/>
          <a:p>
            <a:r>
              <a:rPr lang="en-US" dirty="0"/>
              <a:t>General Education Area D.2. </a:t>
            </a:r>
            <a:br>
              <a:rPr lang="en-US" dirty="0"/>
            </a:br>
            <a:r>
              <a:rPr lang="en-US" dirty="0"/>
              <a:t>Language &amp; Rationality: </a:t>
            </a:r>
            <a:br>
              <a:rPr lang="en-US" dirty="0"/>
            </a:br>
            <a:r>
              <a:rPr lang="en-US" dirty="0"/>
              <a:t>Communication &amp; </a:t>
            </a:r>
            <a:br>
              <a:rPr lang="en-US" dirty="0"/>
            </a:br>
            <a:r>
              <a:rPr lang="en-US" dirty="0"/>
              <a:t>Analytical Thinking</a:t>
            </a:r>
          </a:p>
        </p:txBody>
      </p:sp>
      <p:sp>
        <p:nvSpPr>
          <p:cNvPr id="3" name="Content Placeholder 2"/>
          <p:cNvSpPr>
            <a:spLocks noGrp="1"/>
          </p:cNvSpPr>
          <p:nvPr>
            <p:ph idx="1"/>
          </p:nvPr>
        </p:nvSpPr>
        <p:spPr>
          <a:xfrm>
            <a:off x="609600" y="2457408"/>
            <a:ext cx="6390806" cy="2054957"/>
          </a:xfrm>
        </p:spPr>
        <p:txBody>
          <a:bodyPr>
            <a:normAutofit fontScale="92500" lnSpcReduction="10000"/>
          </a:bodyPr>
          <a:lstStyle/>
          <a:p>
            <a:pPr marL="0" lvl="0" indent="0">
              <a:buNone/>
            </a:pPr>
            <a:r>
              <a:rPr lang="en-US" sz="2000" b="1" dirty="0"/>
              <a:t>Example: Automotive Technology</a:t>
            </a:r>
          </a:p>
          <a:p>
            <a:pPr marL="0" lvl="0" indent="0">
              <a:buNone/>
            </a:pPr>
            <a:r>
              <a:rPr lang="en-US" sz="2000" dirty="0"/>
              <a:t>A licensed automotive technician must use mathematical skills to manage and calculate ratios, measurements, comparisons, and specifications related to investigation of problems; may also use mathematical skills and reasoning to machine parts and tools to exact specification.</a:t>
            </a:r>
          </a:p>
          <a:p>
            <a:pPr marL="0" lvl="0" indent="0">
              <a:buNone/>
            </a:pPr>
            <a:endParaRPr lang="en-US" sz="1800" dirty="0"/>
          </a:p>
        </p:txBody>
      </p:sp>
      <p:pic>
        <p:nvPicPr>
          <p:cNvPr id="6" name="Picture 5">
            <a:extLst>
              <a:ext uri="{FF2B5EF4-FFF2-40B4-BE49-F238E27FC236}">
                <a16:creationId xmlns:a16="http://schemas.microsoft.com/office/drawing/2014/main" id="{C6882FEE-B144-484D-8AEC-D8FE590EFDF9}"/>
              </a:ext>
            </a:extLst>
          </p:cNvPr>
          <p:cNvPicPr>
            <a:picLocks noChangeAspect="1"/>
          </p:cNvPicPr>
          <p:nvPr/>
        </p:nvPicPr>
        <p:blipFill>
          <a:blip r:embed="rId3"/>
          <a:stretch>
            <a:fillRect/>
          </a:stretch>
        </p:blipFill>
        <p:spPr>
          <a:xfrm>
            <a:off x="7276174" y="386797"/>
            <a:ext cx="4757697" cy="4757697"/>
          </a:xfrm>
          <a:prstGeom prst="rect">
            <a:avLst/>
          </a:prstGeom>
        </p:spPr>
      </p:pic>
      <p:sp>
        <p:nvSpPr>
          <p:cNvPr id="4" name="TextBox 3"/>
          <p:cNvSpPr txBox="1"/>
          <p:nvPr/>
        </p:nvSpPr>
        <p:spPr>
          <a:xfrm>
            <a:off x="609600" y="4673648"/>
            <a:ext cx="10822193" cy="2031325"/>
          </a:xfrm>
          <a:prstGeom prst="rect">
            <a:avLst/>
          </a:prstGeom>
          <a:noFill/>
        </p:spPr>
        <p:txBody>
          <a:bodyPr wrap="none" rtlCol="0">
            <a:spAutoFit/>
          </a:bodyPr>
          <a:lstStyle/>
          <a:p>
            <a:r>
              <a:rPr lang="en-US" b="1" dirty="0"/>
              <a:t>Purpose for Including One Course in </a:t>
            </a:r>
          </a:p>
          <a:p>
            <a:r>
              <a:rPr lang="en-US" b="1" dirty="0"/>
              <a:t>Language and Rationality for General Education</a:t>
            </a:r>
          </a:p>
          <a:p>
            <a:endParaRPr lang="en-US" dirty="0"/>
          </a:p>
          <a:p>
            <a:pPr marL="285750" lvl="0" indent="-285750">
              <a:buFont typeface="Arial" charset="0"/>
              <a:buChar char="•"/>
            </a:pPr>
            <a:r>
              <a:rPr lang="en-US" dirty="0"/>
              <a:t>For students to demonstrate competence in mathematics at a level equivalent to intermediate algebra</a:t>
            </a:r>
          </a:p>
          <a:p>
            <a:pPr marL="285750" lvl="0" indent="-285750">
              <a:buFont typeface="Arial" charset="0"/>
              <a:buChar char="•"/>
            </a:pPr>
            <a:r>
              <a:rPr lang="en-US" dirty="0"/>
              <a:t>For students to develop oral communication and analytical thinking skills</a:t>
            </a:r>
          </a:p>
          <a:p>
            <a:pPr marL="285750" lvl="0" indent="-285750">
              <a:buFont typeface="Arial" charset="0"/>
              <a:buChar char="•"/>
            </a:pPr>
            <a:r>
              <a:rPr lang="en-US" dirty="0"/>
              <a:t>For students to develop skills interpreting and assessing data and statistics to draw conclusions. </a:t>
            </a:r>
          </a:p>
          <a:p>
            <a:r>
              <a:rPr lang="en-US" dirty="0"/>
              <a:t>Title 5 §</a:t>
            </a:r>
            <a:r>
              <a:rPr lang="en-US" dirty="0" smtClean="0"/>
              <a:t>55063</a:t>
            </a:r>
            <a:endParaRPr lang="en-US" sz="1400" dirty="0"/>
          </a:p>
        </p:txBody>
      </p:sp>
    </p:spTree>
    <p:extLst>
      <p:ext uri="{BB962C8B-B14F-4D97-AF65-F5344CB8AC3E}">
        <p14:creationId xmlns:p14="http://schemas.microsoft.com/office/powerpoint/2010/main" val="38415023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9B4B0-FA51-DA44-B455-3F63BDE56A7A}"/>
              </a:ext>
            </a:extLst>
          </p:cNvPr>
          <p:cNvSpPr>
            <a:spLocks noGrp="1"/>
          </p:cNvSpPr>
          <p:nvPr>
            <p:ph type="ctrTitle"/>
          </p:nvPr>
        </p:nvSpPr>
        <p:spPr>
          <a:xfrm>
            <a:off x="361507" y="664794"/>
            <a:ext cx="11483163" cy="2387600"/>
          </a:xfrm>
        </p:spPr>
        <p:txBody>
          <a:bodyPr>
            <a:noAutofit/>
          </a:bodyPr>
          <a:lstStyle/>
          <a:p>
            <a:pPr algn="ctr"/>
            <a:r>
              <a:rPr lang="en-US" sz="4000" dirty="0">
                <a:latin typeface="+mn-lt"/>
              </a:rPr>
              <a:t>Career Technical Education</a:t>
            </a:r>
            <a:br>
              <a:rPr lang="en-US" sz="4000" dirty="0">
                <a:latin typeface="+mn-lt"/>
              </a:rPr>
            </a:br>
            <a:r>
              <a:rPr lang="en-US" sz="4000" dirty="0">
                <a:latin typeface="+mn-lt"/>
              </a:rPr>
              <a:t>Minimum Qualifications</a:t>
            </a:r>
            <a:br>
              <a:rPr lang="en-US" sz="4000" dirty="0">
                <a:latin typeface="+mn-lt"/>
              </a:rPr>
            </a:br>
            <a:r>
              <a:rPr lang="en-US" sz="4000" dirty="0">
                <a:latin typeface="+mn-lt"/>
              </a:rPr>
              <a:t>Tool Kit Activity</a:t>
            </a:r>
            <a:br>
              <a:rPr lang="en-US" sz="4000" dirty="0">
                <a:latin typeface="+mn-lt"/>
              </a:rPr>
            </a:br>
            <a:r>
              <a:rPr lang="en-US" sz="3200" dirty="0">
                <a:solidFill>
                  <a:srgbClr val="FF0000"/>
                </a:solidFill>
              </a:rPr>
              <a:t> </a:t>
            </a:r>
            <a:r>
              <a:rPr lang="en-US" sz="3200" dirty="0">
                <a:solidFill>
                  <a:schemeClr val="accent1"/>
                </a:solidFill>
              </a:rPr>
              <a:t>You be the judge: Equivalency Case STUDY ACTIVITY</a:t>
            </a:r>
            <a:endParaRPr lang="en-US" sz="3200" dirty="0">
              <a:solidFill>
                <a:schemeClr val="accent1"/>
              </a:solidFill>
              <a:latin typeface="+mn-lt"/>
            </a:endParaRPr>
          </a:p>
        </p:txBody>
      </p:sp>
      <p:pic>
        <p:nvPicPr>
          <p:cNvPr id="4" name="Picture 3">
            <a:extLst>
              <a:ext uri="{FF2B5EF4-FFF2-40B4-BE49-F238E27FC236}">
                <a16:creationId xmlns:a16="http://schemas.microsoft.com/office/drawing/2014/main" id="{833C8D1F-BA7E-4244-A04B-3EC83522F87B}"/>
              </a:ext>
            </a:extLst>
          </p:cNvPr>
          <p:cNvPicPr>
            <a:picLocks noChangeAspect="1"/>
          </p:cNvPicPr>
          <p:nvPr/>
        </p:nvPicPr>
        <p:blipFill>
          <a:blip r:embed="rId3"/>
          <a:stretch>
            <a:fillRect/>
          </a:stretch>
        </p:blipFill>
        <p:spPr>
          <a:xfrm>
            <a:off x="4165381" y="3284966"/>
            <a:ext cx="3608990" cy="3453765"/>
          </a:xfrm>
          <a:prstGeom prst="rect">
            <a:avLst/>
          </a:prstGeom>
        </p:spPr>
      </p:pic>
    </p:spTree>
    <p:extLst>
      <p:ext uri="{BB962C8B-B14F-4D97-AF65-F5344CB8AC3E}">
        <p14:creationId xmlns:p14="http://schemas.microsoft.com/office/powerpoint/2010/main" val="1641905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989" y="609599"/>
            <a:ext cx="11221941" cy="990600"/>
          </a:xfrm>
        </p:spPr>
        <p:txBody>
          <a:bodyPr>
            <a:normAutofit fontScale="90000"/>
          </a:bodyPr>
          <a:lstStyle/>
          <a:p>
            <a:pPr algn="ctr"/>
            <a:r>
              <a:rPr lang="en-US" b="1" dirty="0"/>
              <a:t>Minimum Qualifications &amp; Equivalency Committee </a:t>
            </a:r>
            <a:br>
              <a:rPr lang="en-US" b="1" dirty="0"/>
            </a:br>
            <a:r>
              <a:rPr lang="en-US" b="1" dirty="0"/>
              <a:t>Activity Directions</a:t>
            </a:r>
          </a:p>
        </p:txBody>
      </p:sp>
      <p:sp>
        <p:nvSpPr>
          <p:cNvPr id="3" name="Content Placeholder 2"/>
          <p:cNvSpPr>
            <a:spLocks noGrp="1"/>
          </p:cNvSpPr>
          <p:nvPr>
            <p:ph idx="1"/>
          </p:nvPr>
        </p:nvSpPr>
        <p:spPr>
          <a:xfrm>
            <a:off x="609600" y="1899225"/>
            <a:ext cx="11158330" cy="4991431"/>
          </a:xfrm>
        </p:spPr>
        <p:txBody>
          <a:bodyPr>
            <a:normAutofit/>
          </a:bodyPr>
          <a:lstStyle/>
          <a:p>
            <a:pPr marL="0" indent="0" algn="ctr">
              <a:buNone/>
            </a:pPr>
            <a:r>
              <a:rPr lang="en-US" dirty="0"/>
              <a:t>Imagine you are serving on your District Equivalency Committee. </a:t>
            </a:r>
            <a:br>
              <a:rPr lang="en-US" dirty="0"/>
            </a:br>
            <a:endParaRPr lang="en-US" dirty="0"/>
          </a:p>
          <a:p>
            <a:pPr marL="0" indent="0">
              <a:buNone/>
            </a:pPr>
            <a:endParaRPr lang="en-US" dirty="0"/>
          </a:p>
        </p:txBody>
      </p:sp>
      <p:pic>
        <p:nvPicPr>
          <p:cNvPr id="5" name="Picture 4">
            <a:extLst>
              <a:ext uri="{FF2B5EF4-FFF2-40B4-BE49-F238E27FC236}">
                <a16:creationId xmlns:a16="http://schemas.microsoft.com/office/drawing/2014/main" id="{76965319-FDA0-ED46-93BF-A33E544E15D0}"/>
              </a:ext>
            </a:extLst>
          </p:cNvPr>
          <p:cNvPicPr>
            <a:picLocks noChangeAspect="1"/>
          </p:cNvPicPr>
          <p:nvPr/>
        </p:nvPicPr>
        <p:blipFill>
          <a:blip r:embed="rId2"/>
          <a:stretch>
            <a:fillRect/>
          </a:stretch>
        </p:blipFill>
        <p:spPr>
          <a:xfrm>
            <a:off x="3423557" y="3139621"/>
            <a:ext cx="5117035" cy="3718379"/>
          </a:xfrm>
          <a:prstGeom prst="rect">
            <a:avLst/>
          </a:prstGeom>
        </p:spPr>
      </p:pic>
    </p:spTree>
    <p:extLst>
      <p:ext uri="{BB962C8B-B14F-4D97-AF65-F5344CB8AC3E}">
        <p14:creationId xmlns:p14="http://schemas.microsoft.com/office/powerpoint/2010/main" val="25762870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533400"/>
            <a:ext cx="11221941" cy="990600"/>
          </a:xfrm>
        </p:spPr>
        <p:txBody>
          <a:bodyPr>
            <a:normAutofit fontScale="90000"/>
          </a:bodyPr>
          <a:lstStyle/>
          <a:p>
            <a:pPr algn="ctr"/>
            <a:r>
              <a:rPr lang="en-US" b="1" dirty="0"/>
              <a:t>Minimum Qualifications &amp; Equivalency Committee Activity</a:t>
            </a:r>
          </a:p>
        </p:txBody>
      </p:sp>
      <p:sp>
        <p:nvSpPr>
          <p:cNvPr id="3" name="Content Placeholder 2"/>
          <p:cNvSpPr>
            <a:spLocks noGrp="1"/>
          </p:cNvSpPr>
          <p:nvPr>
            <p:ph idx="1"/>
          </p:nvPr>
        </p:nvSpPr>
        <p:spPr>
          <a:xfrm>
            <a:off x="609600" y="1600199"/>
            <a:ext cx="11158330" cy="4991431"/>
          </a:xfrm>
        </p:spPr>
        <p:txBody>
          <a:bodyPr>
            <a:normAutofit/>
          </a:bodyPr>
          <a:lstStyle/>
          <a:p>
            <a:pPr marL="0" indent="0">
              <a:buNone/>
            </a:pPr>
            <a:r>
              <a:rPr lang="en-US" dirty="0"/>
              <a:t>There are general descriptions of the roles you will be assigned in this exercise. Please feel free to embellish as you like. Maybe you have had experience in an equivalency committee and want to change the viewpoint of your assigned character. Feel free!</a:t>
            </a:r>
          </a:p>
          <a:p>
            <a:endParaRPr lang="en-US" dirty="0"/>
          </a:p>
          <a:p>
            <a:pPr marL="0" indent="0">
              <a:buNone/>
            </a:pPr>
            <a:endParaRPr lang="en-US" dirty="0"/>
          </a:p>
        </p:txBody>
      </p:sp>
      <p:pic>
        <p:nvPicPr>
          <p:cNvPr id="4" name="Picture 3">
            <a:extLst>
              <a:ext uri="{FF2B5EF4-FFF2-40B4-BE49-F238E27FC236}">
                <a16:creationId xmlns:a16="http://schemas.microsoft.com/office/drawing/2014/main" id="{233EC4C5-B323-AA40-9BD5-BA1094098C10}"/>
              </a:ext>
            </a:extLst>
          </p:cNvPr>
          <p:cNvPicPr>
            <a:picLocks noChangeAspect="1"/>
          </p:cNvPicPr>
          <p:nvPr/>
        </p:nvPicPr>
        <p:blipFill>
          <a:blip r:embed="rId2"/>
          <a:stretch>
            <a:fillRect/>
          </a:stretch>
        </p:blipFill>
        <p:spPr>
          <a:xfrm>
            <a:off x="3929743" y="2829472"/>
            <a:ext cx="5159828" cy="4028528"/>
          </a:xfrm>
          <a:prstGeom prst="rect">
            <a:avLst/>
          </a:prstGeom>
        </p:spPr>
      </p:pic>
    </p:spTree>
    <p:extLst>
      <p:ext uri="{BB962C8B-B14F-4D97-AF65-F5344CB8AC3E}">
        <p14:creationId xmlns:p14="http://schemas.microsoft.com/office/powerpoint/2010/main" val="11808656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533400"/>
            <a:ext cx="11221941" cy="990600"/>
          </a:xfrm>
        </p:spPr>
        <p:txBody>
          <a:bodyPr>
            <a:normAutofit fontScale="90000"/>
          </a:bodyPr>
          <a:lstStyle/>
          <a:p>
            <a:pPr algn="ctr"/>
            <a:r>
              <a:rPr lang="en-US" b="1" dirty="0"/>
              <a:t>Minimum Qualifications &amp; Equivalency Committee Activity</a:t>
            </a:r>
          </a:p>
        </p:txBody>
      </p:sp>
      <p:sp>
        <p:nvSpPr>
          <p:cNvPr id="3" name="Content Placeholder 2"/>
          <p:cNvSpPr>
            <a:spLocks noGrp="1"/>
          </p:cNvSpPr>
          <p:nvPr>
            <p:ph idx="1"/>
          </p:nvPr>
        </p:nvSpPr>
        <p:spPr>
          <a:xfrm>
            <a:off x="609600" y="1600199"/>
            <a:ext cx="11158330" cy="4991431"/>
          </a:xfrm>
        </p:spPr>
        <p:txBody>
          <a:bodyPr>
            <a:normAutofit/>
          </a:bodyPr>
          <a:lstStyle/>
          <a:p>
            <a:pPr marL="0" indent="0">
              <a:buNone/>
            </a:pPr>
            <a:r>
              <a:rPr lang="en-US" dirty="0"/>
              <a:t>You will be given a description of a candidate applying for equivalency. The  description  of the candidate is based on actual cases, with all identifying information changed. </a:t>
            </a:r>
          </a:p>
          <a:p>
            <a:pPr marL="0" indent="0">
              <a:buNone/>
            </a:pPr>
            <a:endParaRPr lang="en-US" dirty="0"/>
          </a:p>
          <a:p>
            <a:pPr marL="0" indent="0">
              <a:buNone/>
            </a:pPr>
            <a:endParaRPr lang="en-US" dirty="0"/>
          </a:p>
        </p:txBody>
      </p:sp>
      <p:pic>
        <p:nvPicPr>
          <p:cNvPr id="4" name="Picture 3">
            <a:extLst>
              <a:ext uri="{FF2B5EF4-FFF2-40B4-BE49-F238E27FC236}">
                <a16:creationId xmlns:a16="http://schemas.microsoft.com/office/drawing/2014/main" id="{6E7EBE58-A0BC-D743-81E4-05E7914FE862}"/>
              </a:ext>
            </a:extLst>
          </p:cNvPr>
          <p:cNvPicPr>
            <a:picLocks noChangeAspect="1"/>
          </p:cNvPicPr>
          <p:nvPr/>
        </p:nvPicPr>
        <p:blipFill>
          <a:blip r:embed="rId2"/>
          <a:stretch>
            <a:fillRect/>
          </a:stretch>
        </p:blipFill>
        <p:spPr>
          <a:xfrm>
            <a:off x="2754086" y="2854465"/>
            <a:ext cx="6391728" cy="3593506"/>
          </a:xfrm>
          <a:prstGeom prst="rect">
            <a:avLst/>
          </a:prstGeom>
        </p:spPr>
      </p:pic>
    </p:spTree>
    <p:extLst>
      <p:ext uri="{BB962C8B-B14F-4D97-AF65-F5344CB8AC3E}">
        <p14:creationId xmlns:p14="http://schemas.microsoft.com/office/powerpoint/2010/main" val="30161888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533400"/>
            <a:ext cx="11221941" cy="990600"/>
          </a:xfrm>
        </p:spPr>
        <p:txBody>
          <a:bodyPr>
            <a:normAutofit fontScale="90000"/>
          </a:bodyPr>
          <a:lstStyle/>
          <a:p>
            <a:pPr algn="ctr"/>
            <a:r>
              <a:rPr lang="en-US" b="1" dirty="0"/>
              <a:t>Minimum Qualifications &amp; Equivalency Committee Activity</a:t>
            </a:r>
          </a:p>
        </p:txBody>
      </p:sp>
      <p:sp>
        <p:nvSpPr>
          <p:cNvPr id="3" name="Content Placeholder 2"/>
          <p:cNvSpPr>
            <a:spLocks noGrp="1"/>
          </p:cNvSpPr>
          <p:nvPr>
            <p:ph idx="1"/>
          </p:nvPr>
        </p:nvSpPr>
        <p:spPr>
          <a:xfrm>
            <a:off x="609600" y="1600199"/>
            <a:ext cx="11158330" cy="4991431"/>
          </a:xfrm>
        </p:spPr>
        <p:txBody>
          <a:bodyPr>
            <a:normAutofit/>
          </a:bodyPr>
          <a:lstStyle/>
          <a:p>
            <a:pPr marL="0" indent="0">
              <a:buNone/>
            </a:pPr>
            <a:r>
              <a:rPr lang="en-US" dirty="0"/>
              <a:t>Your job in this exercise is to determine if the candidate will be recommended for equivalency. Your internal process for the working of the committee is for you to decide. </a:t>
            </a:r>
          </a:p>
          <a:p>
            <a:endParaRPr lang="en-US" dirty="0"/>
          </a:p>
          <a:p>
            <a:pPr marL="0" indent="0">
              <a:buNone/>
            </a:pPr>
            <a:endParaRPr lang="en-US" dirty="0"/>
          </a:p>
        </p:txBody>
      </p:sp>
      <p:pic>
        <p:nvPicPr>
          <p:cNvPr id="4" name="Picture 3">
            <a:extLst>
              <a:ext uri="{FF2B5EF4-FFF2-40B4-BE49-F238E27FC236}">
                <a16:creationId xmlns:a16="http://schemas.microsoft.com/office/drawing/2014/main" id="{E05017A0-F0DC-D149-A198-001BB1903D08}"/>
              </a:ext>
            </a:extLst>
          </p:cNvPr>
          <p:cNvPicPr>
            <a:picLocks noChangeAspect="1"/>
          </p:cNvPicPr>
          <p:nvPr/>
        </p:nvPicPr>
        <p:blipFill>
          <a:blip r:embed="rId2"/>
          <a:stretch>
            <a:fillRect/>
          </a:stretch>
        </p:blipFill>
        <p:spPr>
          <a:xfrm>
            <a:off x="2536372" y="2841915"/>
            <a:ext cx="6219080" cy="3482685"/>
          </a:xfrm>
          <a:prstGeom prst="rect">
            <a:avLst/>
          </a:prstGeom>
        </p:spPr>
      </p:pic>
    </p:spTree>
    <p:extLst>
      <p:ext uri="{BB962C8B-B14F-4D97-AF65-F5344CB8AC3E}">
        <p14:creationId xmlns:p14="http://schemas.microsoft.com/office/powerpoint/2010/main" val="40710252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
            </a:r>
            <a:br>
              <a:rPr lang="en-US" dirty="0"/>
            </a:br>
            <a:r>
              <a:rPr lang="en-US" dirty="0"/>
              <a:t>Career Technical Education </a:t>
            </a:r>
            <a:br>
              <a:rPr lang="en-US" dirty="0"/>
            </a:br>
            <a:r>
              <a:rPr lang="en-US" dirty="0"/>
              <a:t>Minimum Qualifications &amp; Equivalency Committee Roles</a:t>
            </a:r>
          </a:p>
        </p:txBody>
      </p:sp>
      <p:sp>
        <p:nvSpPr>
          <p:cNvPr id="5" name="Content Placeholder 4"/>
          <p:cNvSpPr>
            <a:spLocks noGrp="1"/>
          </p:cNvSpPr>
          <p:nvPr>
            <p:ph idx="1"/>
          </p:nvPr>
        </p:nvSpPr>
        <p:spPr>
          <a:xfrm>
            <a:off x="745672" y="1992086"/>
            <a:ext cx="10700656" cy="4025537"/>
          </a:xfrm>
        </p:spPr>
        <p:txBody>
          <a:bodyPr>
            <a:normAutofit/>
          </a:bodyPr>
          <a:lstStyle/>
          <a:p>
            <a:pPr marL="0" indent="0" fontAlgn="base">
              <a:buNone/>
            </a:pPr>
            <a:r>
              <a:rPr lang="en-US" b="1" dirty="0"/>
              <a:t>Senate President or designee</a:t>
            </a:r>
            <a:endParaRPr lang="en-US" dirty="0"/>
          </a:p>
          <a:p>
            <a:pPr marL="0" indent="0" fontAlgn="base">
              <a:buNone/>
            </a:pPr>
            <a:r>
              <a:rPr lang="en-US" dirty="0"/>
              <a:t>You chair the Equivalency Committee. Your concern is that the process is followed and that discipline faculty take the lead. </a:t>
            </a:r>
          </a:p>
          <a:p>
            <a:pPr marL="0" indent="0">
              <a:buNone/>
            </a:pPr>
            <a:endParaRPr lang="en-US" b="1" dirty="0"/>
          </a:p>
          <a:p>
            <a:endParaRPr lang="en-US" dirty="0"/>
          </a:p>
        </p:txBody>
      </p:sp>
      <p:pic>
        <p:nvPicPr>
          <p:cNvPr id="3" name="Picture 2">
            <a:extLst>
              <a:ext uri="{FF2B5EF4-FFF2-40B4-BE49-F238E27FC236}">
                <a16:creationId xmlns:a16="http://schemas.microsoft.com/office/drawing/2014/main" id="{B8F09F2E-CD4B-F74F-ADF5-B41F1B856640}"/>
              </a:ext>
            </a:extLst>
          </p:cNvPr>
          <p:cNvPicPr>
            <a:picLocks noChangeAspect="1"/>
          </p:cNvPicPr>
          <p:nvPr/>
        </p:nvPicPr>
        <p:blipFill>
          <a:blip r:embed="rId2"/>
          <a:stretch>
            <a:fillRect/>
          </a:stretch>
        </p:blipFill>
        <p:spPr>
          <a:xfrm>
            <a:off x="3254828" y="3265714"/>
            <a:ext cx="5203372" cy="3456254"/>
          </a:xfrm>
          <a:prstGeom prst="rect">
            <a:avLst/>
          </a:prstGeom>
        </p:spPr>
      </p:pic>
    </p:spTree>
    <p:extLst>
      <p:ext uri="{BB962C8B-B14F-4D97-AF65-F5344CB8AC3E}">
        <p14:creationId xmlns:p14="http://schemas.microsoft.com/office/powerpoint/2010/main" val="3138472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Career Technical Education </a:t>
            </a:r>
            <a:br>
              <a:rPr lang="en-US" dirty="0"/>
            </a:br>
            <a:r>
              <a:rPr lang="en-US" dirty="0"/>
              <a:t>Minimum Qualifications &amp; Equivalency Committee Roles</a:t>
            </a:r>
          </a:p>
        </p:txBody>
      </p:sp>
      <p:sp>
        <p:nvSpPr>
          <p:cNvPr id="5" name="Content Placeholder 4"/>
          <p:cNvSpPr>
            <a:spLocks noGrp="1"/>
          </p:cNvSpPr>
          <p:nvPr>
            <p:ph idx="1"/>
          </p:nvPr>
        </p:nvSpPr>
        <p:spPr>
          <a:xfrm>
            <a:off x="609600" y="1783080"/>
            <a:ext cx="10972800" cy="4876800"/>
          </a:xfrm>
        </p:spPr>
        <p:txBody>
          <a:bodyPr>
            <a:normAutofit/>
          </a:bodyPr>
          <a:lstStyle/>
          <a:p>
            <a:pPr marL="0" indent="0">
              <a:buNone/>
            </a:pPr>
            <a:r>
              <a:rPr lang="en-US" b="1" dirty="0"/>
              <a:t>Human Resources Director</a:t>
            </a:r>
            <a:endParaRPr lang="en-US" dirty="0"/>
          </a:p>
          <a:p>
            <a:pPr marL="0" indent="0">
              <a:buNone/>
            </a:pPr>
            <a:r>
              <a:rPr lang="en-US" dirty="0"/>
              <a:t>You have worked at your District for 12 years and you have rarely seen an equivalency to minimum qualifications be approved. As a matter of fact, your college has a process on paper but you know that the unwritten policy is to not approve any equivalencies. The District has great concerns about accreditation and audits and does not want any risk by giving an equivalency.</a:t>
            </a:r>
          </a:p>
          <a:p>
            <a:pPr marL="0" indent="0">
              <a:buNone/>
            </a:pPr>
            <a:r>
              <a:rPr lang="en-US" dirty="0"/>
              <a:t> </a:t>
            </a:r>
          </a:p>
          <a:p>
            <a:endParaRPr lang="en-US" dirty="0"/>
          </a:p>
        </p:txBody>
      </p:sp>
      <p:pic>
        <p:nvPicPr>
          <p:cNvPr id="3" name="Picture 2">
            <a:extLst>
              <a:ext uri="{FF2B5EF4-FFF2-40B4-BE49-F238E27FC236}">
                <a16:creationId xmlns:a16="http://schemas.microsoft.com/office/drawing/2014/main" id="{B16C106E-B1E8-B844-A563-56B73763FA4F}"/>
              </a:ext>
            </a:extLst>
          </p:cNvPr>
          <p:cNvPicPr>
            <a:picLocks noChangeAspect="1"/>
          </p:cNvPicPr>
          <p:nvPr/>
        </p:nvPicPr>
        <p:blipFill>
          <a:blip r:embed="rId2"/>
          <a:stretch>
            <a:fillRect/>
          </a:stretch>
        </p:blipFill>
        <p:spPr>
          <a:xfrm>
            <a:off x="4887687" y="4112624"/>
            <a:ext cx="2166256" cy="2455090"/>
          </a:xfrm>
          <a:prstGeom prst="rect">
            <a:avLst/>
          </a:prstGeom>
        </p:spPr>
      </p:pic>
    </p:spTree>
    <p:extLst>
      <p:ext uri="{BB962C8B-B14F-4D97-AF65-F5344CB8AC3E}">
        <p14:creationId xmlns:p14="http://schemas.microsoft.com/office/powerpoint/2010/main" val="152911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2E651B9-CCD6-0949-A73C-ACEC1370FC1E}"/>
              </a:ext>
            </a:extLst>
          </p:cNvPr>
          <p:cNvSpPr txBox="1">
            <a:spLocks/>
          </p:cNvSpPr>
          <p:nvPr/>
        </p:nvSpPr>
        <p:spPr>
          <a:xfrm>
            <a:off x="609600" y="533400"/>
            <a:ext cx="109728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b="1"/>
              <a:t>Who determines equivalency?</a:t>
            </a:r>
            <a:endParaRPr lang="en-US" b="1" dirty="0"/>
          </a:p>
        </p:txBody>
      </p:sp>
      <p:sp>
        <p:nvSpPr>
          <p:cNvPr id="5" name="Content Placeholder 2">
            <a:extLst>
              <a:ext uri="{FF2B5EF4-FFF2-40B4-BE49-F238E27FC236}">
                <a16:creationId xmlns:a16="http://schemas.microsoft.com/office/drawing/2014/main" id="{02814B5E-8B4A-9748-A2B0-0ADDBAB3476F}"/>
              </a:ext>
            </a:extLst>
          </p:cNvPr>
          <p:cNvSpPr txBox="1">
            <a:spLocks/>
          </p:cNvSpPr>
          <p:nvPr/>
        </p:nvSpPr>
        <p:spPr>
          <a:xfrm>
            <a:off x="609600" y="1600200"/>
            <a:ext cx="10972800" cy="4876800"/>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2800"/>
              <a:t>A district may hire a person who possesses qualifications different from, but equivalent to, those listed on the disciplines list, according to </a:t>
            </a:r>
            <a:r>
              <a:rPr lang="en-US" sz="2800" b="1">
                <a:solidFill>
                  <a:schemeClr val="accent1"/>
                </a:solidFill>
              </a:rPr>
              <a:t>criteria and procedures agreed </a:t>
            </a:r>
            <a:r>
              <a:rPr lang="en-US" sz="2800"/>
              <a:t>upon by the </a:t>
            </a:r>
            <a:r>
              <a:rPr lang="en-US" sz="2800" b="1">
                <a:solidFill>
                  <a:schemeClr val="accent1"/>
                </a:solidFill>
              </a:rPr>
              <a:t>governing board and the academic senate</a:t>
            </a:r>
            <a:r>
              <a:rPr lang="en-US" sz="2800">
                <a:solidFill>
                  <a:schemeClr val="accent1"/>
                </a:solidFill>
              </a:rPr>
              <a:t> </a:t>
            </a:r>
            <a:r>
              <a:rPr lang="en-US" sz="2800"/>
              <a:t>(Title 5 §53430). </a:t>
            </a:r>
          </a:p>
          <a:p>
            <a:pPr marL="0" indent="0">
              <a:buFont typeface="Arial" pitchFamily="34" charset="0"/>
              <a:buNone/>
            </a:pPr>
            <a:endParaRPr lang="en-US" dirty="0"/>
          </a:p>
        </p:txBody>
      </p:sp>
      <p:pic>
        <p:nvPicPr>
          <p:cNvPr id="6" name="Picture 5">
            <a:extLst>
              <a:ext uri="{FF2B5EF4-FFF2-40B4-BE49-F238E27FC236}">
                <a16:creationId xmlns:a16="http://schemas.microsoft.com/office/drawing/2014/main" id="{E8EAE560-E547-064C-9A5E-48D6FF1056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2803" y="3662580"/>
            <a:ext cx="3306394" cy="2814420"/>
          </a:xfrm>
          <a:prstGeom prst="rect">
            <a:avLst/>
          </a:prstGeom>
        </p:spPr>
      </p:pic>
    </p:spTree>
    <p:extLst>
      <p:ext uri="{BB962C8B-B14F-4D97-AF65-F5344CB8AC3E}">
        <p14:creationId xmlns:p14="http://schemas.microsoft.com/office/powerpoint/2010/main" val="16999425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Career Technical Education </a:t>
            </a:r>
            <a:br>
              <a:rPr lang="en-US" dirty="0"/>
            </a:br>
            <a:r>
              <a:rPr lang="en-US" dirty="0"/>
              <a:t>Minimum Qualifications &amp;Equivalency Committee Roles</a:t>
            </a:r>
          </a:p>
        </p:txBody>
      </p:sp>
      <p:sp>
        <p:nvSpPr>
          <p:cNvPr id="5" name="Content Placeholder 4"/>
          <p:cNvSpPr>
            <a:spLocks noGrp="1"/>
          </p:cNvSpPr>
          <p:nvPr>
            <p:ph idx="1"/>
          </p:nvPr>
        </p:nvSpPr>
        <p:spPr>
          <a:xfrm>
            <a:off x="609600" y="1783080"/>
            <a:ext cx="10972800" cy="4876800"/>
          </a:xfrm>
        </p:spPr>
        <p:txBody>
          <a:bodyPr>
            <a:normAutofit/>
          </a:bodyPr>
          <a:lstStyle/>
          <a:p>
            <a:pPr marL="0" indent="0">
              <a:buNone/>
            </a:pPr>
            <a:r>
              <a:rPr lang="en-US" dirty="0"/>
              <a:t> </a:t>
            </a:r>
            <a:r>
              <a:rPr lang="en-US" b="1" dirty="0"/>
              <a:t>CTE Dean</a:t>
            </a:r>
            <a:endParaRPr lang="en-US" dirty="0"/>
          </a:p>
          <a:p>
            <a:pPr marL="0" indent="0">
              <a:buNone/>
            </a:pPr>
            <a:r>
              <a:rPr lang="en-US" dirty="0"/>
              <a:t>You are hyper concerned about the unstaffed classes for next semester and beyond. You are feeling the pressure of the new funding formula and need enrollment. You know that the candidate is perfect for the classroom and have verified that what the candidate has in his/her portfolio of documentation is true.</a:t>
            </a:r>
          </a:p>
          <a:p>
            <a:pPr marL="0" indent="0">
              <a:buNone/>
            </a:pPr>
            <a:r>
              <a:rPr lang="en-US" dirty="0"/>
              <a:t> </a:t>
            </a:r>
          </a:p>
          <a:p>
            <a:endParaRPr lang="en-US" dirty="0"/>
          </a:p>
        </p:txBody>
      </p:sp>
      <p:pic>
        <p:nvPicPr>
          <p:cNvPr id="3" name="Picture 2">
            <a:extLst>
              <a:ext uri="{FF2B5EF4-FFF2-40B4-BE49-F238E27FC236}">
                <a16:creationId xmlns:a16="http://schemas.microsoft.com/office/drawing/2014/main" id="{2AF0981F-7040-9946-9BFD-7E0DBBE82201}"/>
              </a:ext>
            </a:extLst>
          </p:cNvPr>
          <p:cNvPicPr>
            <a:picLocks noChangeAspect="1"/>
          </p:cNvPicPr>
          <p:nvPr/>
        </p:nvPicPr>
        <p:blipFill>
          <a:blip r:embed="rId2"/>
          <a:stretch>
            <a:fillRect/>
          </a:stretch>
        </p:blipFill>
        <p:spPr>
          <a:xfrm>
            <a:off x="3246181" y="3933173"/>
            <a:ext cx="4841905" cy="2711467"/>
          </a:xfrm>
          <a:prstGeom prst="rect">
            <a:avLst/>
          </a:prstGeom>
        </p:spPr>
      </p:pic>
    </p:spTree>
    <p:extLst>
      <p:ext uri="{BB962C8B-B14F-4D97-AF65-F5344CB8AC3E}">
        <p14:creationId xmlns:p14="http://schemas.microsoft.com/office/powerpoint/2010/main" val="18088787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Career Technical Education </a:t>
            </a:r>
            <a:br>
              <a:rPr lang="en-US" dirty="0"/>
            </a:br>
            <a:r>
              <a:rPr lang="en-US" dirty="0"/>
              <a:t>Minimum Qualifications &amp; Equivalency Committee Roles</a:t>
            </a:r>
          </a:p>
        </p:txBody>
      </p:sp>
      <p:sp>
        <p:nvSpPr>
          <p:cNvPr id="3" name="Content Placeholder 2"/>
          <p:cNvSpPr>
            <a:spLocks noGrp="1"/>
          </p:cNvSpPr>
          <p:nvPr>
            <p:ph idx="1"/>
          </p:nvPr>
        </p:nvSpPr>
        <p:spPr>
          <a:xfrm>
            <a:off x="609600" y="1675631"/>
            <a:ext cx="10972800" cy="4876800"/>
          </a:xfrm>
        </p:spPr>
        <p:txBody>
          <a:bodyPr>
            <a:normAutofit/>
          </a:bodyPr>
          <a:lstStyle/>
          <a:p>
            <a:pPr marL="0" indent="0">
              <a:buNone/>
            </a:pPr>
            <a:r>
              <a:rPr lang="en-US" b="1" dirty="0"/>
              <a:t>English or Math or General Education Faculty</a:t>
            </a:r>
            <a:endParaRPr lang="en-US" dirty="0"/>
          </a:p>
          <a:p>
            <a:pPr marL="0" indent="0">
              <a:buNone/>
            </a:pPr>
            <a:r>
              <a:rPr lang="en-US" dirty="0"/>
              <a:t>You are concerned about the breadth of education that general education classes provide. You believe a </a:t>
            </a:r>
            <a:r>
              <a:rPr lang="en-US" dirty="0" err="1"/>
              <a:t>transcripted</a:t>
            </a:r>
            <a:r>
              <a:rPr lang="en-US" dirty="0"/>
              <a:t> course is the best way to show the deep understanding of learning. You do not understand why everyone cannot just get a degree like you did. After all we are only asking for an Associate Degree and you have a Masters or PhD or </a:t>
            </a:r>
            <a:r>
              <a:rPr lang="en-US" dirty="0" err="1"/>
              <a:t>EdD</a:t>
            </a:r>
            <a:r>
              <a:rPr lang="en-US" dirty="0"/>
              <a:t>. </a:t>
            </a:r>
          </a:p>
          <a:p>
            <a:pPr marL="0" indent="0">
              <a:buNone/>
            </a:pPr>
            <a:endParaRPr lang="en-US" dirty="0"/>
          </a:p>
          <a:p>
            <a:endParaRPr lang="en-US" dirty="0"/>
          </a:p>
        </p:txBody>
      </p:sp>
      <p:pic>
        <p:nvPicPr>
          <p:cNvPr id="4" name="Picture 3">
            <a:extLst>
              <a:ext uri="{FF2B5EF4-FFF2-40B4-BE49-F238E27FC236}">
                <a16:creationId xmlns:a16="http://schemas.microsoft.com/office/drawing/2014/main" id="{BF60147B-7213-A448-8ABE-60BE0941D491}"/>
              </a:ext>
            </a:extLst>
          </p:cNvPr>
          <p:cNvPicPr>
            <a:picLocks noChangeAspect="1"/>
          </p:cNvPicPr>
          <p:nvPr/>
        </p:nvPicPr>
        <p:blipFill>
          <a:blip r:embed="rId2"/>
          <a:stretch>
            <a:fillRect/>
          </a:stretch>
        </p:blipFill>
        <p:spPr>
          <a:xfrm>
            <a:off x="1753645" y="4192614"/>
            <a:ext cx="2237088" cy="2511448"/>
          </a:xfrm>
          <a:prstGeom prst="rect">
            <a:avLst/>
          </a:prstGeom>
        </p:spPr>
      </p:pic>
      <p:pic>
        <p:nvPicPr>
          <p:cNvPr id="5" name="Picture 4">
            <a:extLst>
              <a:ext uri="{FF2B5EF4-FFF2-40B4-BE49-F238E27FC236}">
                <a16:creationId xmlns:a16="http://schemas.microsoft.com/office/drawing/2014/main" id="{28C7832C-120C-4D44-80EC-0B040AA979B1}"/>
              </a:ext>
            </a:extLst>
          </p:cNvPr>
          <p:cNvPicPr>
            <a:picLocks noChangeAspect="1"/>
          </p:cNvPicPr>
          <p:nvPr/>
        </p:nvPicPr>
        <p:blipFill>
          <a:blip r:embed="rId3"/>
          <a:stretch>
            <a:fillRect/>
          </a:stretch>
        </p:blipFill>
        <p:spPr>
          <a:xfrm>
            <a:off x="7822416" y="4061897"/>
            <a:ext cx="1872727" cy="2490534"/>
          </a:xfrm>
          <a:prstGeom prst="rect">
            <a:avLst/>
          </a:prstGeom>
        </p:spPr>
      </p:pic>
    </p:spTree>
    <p:extLst>
      <p:ext uri="{BB962C8B-B14F-4D97-AF65-F5344CB8AC3E}">
        <p14:creationId xmlns:p14="http://schemas.microsoft.com/office/powerpoint/2010/main" val="40168860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Career Technical Education Minimum Qualifications &amp;</a:t>
            </a:r>
            <a:br>
              <a:rPr lang="en-US" dirty="0"/>
            </a:br>
            <a:r>
              <a:rPr lang="en-US" dirty="0"/>
              <a:t>Equivalency Committee Roles</a:t>
            </a:r>
          </a:p>
        </p:txBody>
      </p:sp>
      <p:sp>
        <p:nvSpPr>
          <p:cNvPr id="3" name="Content Placeholder 2"/>
          <p:cNvSpPr>
            <a:spLocks noGrp="1"/>
          </p:cNvSpPr>
          <p:nvPr>
            <p:ph idx="1"/>
          </p:nvPr>
        </p:nvSpPr>
        <p:spPr>
          <a:xfrm>
            <a:off x="609600" y="1830787"/>
            <a:ext cx="10972800" cy="4876800"/>
          </a:xfrm>
        </p:spPr>
        <p:txBody>
          <a:bodyPr>
            <a:normAutofit/>
          </a:bodyPr>
          <a:lstStyle/>
          <a:p>
            <a:pPr marL="0" indent="0">
              <a:buNone/>
            </a:pPr>
            <a:r>
              <a:rPr lang="en-US" b="1" dirty="0"/>
              <a:t>Faculty Candidate</a:t>
            </a:r>
            <a:endParaRPr lang="en-US" dirty="0"/>
          </a:p>
          <a:p>
            <a:pPr marL="0" indent="0">
              <a:buNone/>
            </a:pPr>
            <a:r>
              <a:rPr lang="en-US" dirty="0"/>
              <a:t>You are a well-recognized industry expert with years of experience in your area. You have provided the committee with documentation that you feel easily meets or exceed the minimum qualifications required. You live in the local community and want to give back. You have a hard time seeing why you have to go through all this paperwork just to help your community.</a:t>
            </a:r>
          </a:p>
          <a:p>
            <a:pPr marL="0" indent="0">
              <a:buNone/>
            </a:pPr>
            <a:r>
              <a:rPr lang="en-US" dirty="0"/>
              <a:t> </a:t>
            </a:r>
          </a:p>
          <a:p>
            <a:endParaRPr lang="en-US" dirty="0"/>
          </a:p>
        </p:txBody>
      </p:sp>
      <p:pic>
        <p:nvPicPr>
          <p:cNvPr id="4" name="Picture 3">
            <a:extLst>
              <a:ext uri="{FF2B5EF4-FFF2-40B4-BE49-F238E27FC236}">
                <a16:creationId xmlns:a16="http://schemas.microsoft.com/office/drawing/2014/main" id="{8E554856-54A7-284D-927E-D2759DE91215}"/>
              </a:ext>
            </a:extLst>
          </p:cNvPr>
          <p:cNvPicPr>
            <a:picLocks noChangeAspect="1"/>
          </p:cNvPicPr>
          <p:nvPr/>
        </p:nvPicPr>
        <p:blipFill>
          <a:blip r:embed="rId2"/>
          <a:stretch>
            <a:fillRect/>
          </a:stretch>
        </p:blipFill>
        <p:spPr>
          <a:xfrm>
            <a:off x="3629597" y="4382278"/>
            <a:ext cx="5352932" cy="2029408"/>
          </a:xfrm>
          <a:prstGeom prst="rect">
            <a:avLst/>
          </a:prstGeom>
        </p:spPr>
      </p:pic>
    </p:spTree>
    <p:extLst>
      <p:ext uri="{BB962C8B-B14F-4D97-AF65-F5344CB8AC3E}">
        <p14:creationId xmlns:p14="http://schemas.microsoft.com/office/powerpoint/2010/main" val="6874540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40229"/>
            <a:ext cx="10972800" cy="990600"/>
          </a:xfrm>
        </p:spPr>
        <p:txBody>
          <a:bodyPr>
            <a:normAutofit fontScale="90000"/>
          </a:bodyPr>
          <a:lstStyle/>
          <a:p>
            <a:pPr algn="ctr"/>
            <a:r>
              <a:rPr lang="en-US" dirty="0"/>
              <a:t>Career Technical Education </a:t>
            </a:r>
            <a:br>
              <a:rPr lang="en-US" dirty="0"/>
            </a:br>
            <a:r>
              <a:rPr lang="en-US" dirty="0"/>
              <a:t>Minimum Qualifications &amp; Equivalency Committee Roles</a:t>
            </a:r>
          </a:p>
        </p:txBody>
      </p:sp>
      <p:sp>
        <p:nvSpPr>
          <p:cNvPr id="3" name="Content Placeholder 2"/>
          <p:cNvSpPr>
            <a:spLocks noGrp="1"/>
          </p:cNvSpPr>
          <p:nvPr>
            <p:ph idx="1"/>
          </p:nvPr>
        </p:nvSpPr>
        <p:spPr>
          <a:xfrm>
            <a:off x="609600" y="1830787"/>
            <a:ext cx="10972800" cy="4876800"/>
          </a:xfrm>
        </p:spPr>
        <p:txBody>
          <a:bodyPr>
            <a:normAutofit/>
          </a:bodyPr>
          <a:lstStyle/>
          <a:p>
            <a:pPr marL="0" indent="0">
              <a:buNone/>
            </a:pPr>
            <a:r>
              <a:rPr lang="en-US" b="1" dirty="0"/>
              <a:t>Faculty Champion</a:t>
            </a:r>
            <a:endParaRPr lang="en-US" dirty="0"/>
          </a:p>
          <a:p>
            <a:pPr marL="0" indent="0">
              <a:buNone/>
            </a:pPr>
            <a:r>
              <a:rPr lang="en-US" dirty="0"/>
              <a:t>Your department desperately needs some new faculty with relevant current industry experience. All the current faculty in your department have not worked in industry in the last decade. Your candidate has served on both the local and regional advisory boards for the last three years. You know the candidate from when you both worked at the same company. While the candidate is not your friend, you have had a professional relationship over the last 10 years.</a:t>
            </a:r>
          </a:p>
          <a:p>
            <a:endParaRPr lang="en-US" dirty="0"/>
          </a:p>
        </p:txBody>
      </p:sp>
      <p:pic>
        <p:nvPicPr>
          <p:cNvPr id="4" name="Picture 3">
            <a:extLst>
              <a:ext uri="{FF2B5EF4-FFF2-40B4-BE49-F238E27FC236}">
                <a16:creationId xmlns:a16="http://schemas.microsoft.com/office/drawing/2014/main" id="{693392D3-6A78-A346-8145-E40E187DA65C}"/>
              </a:ext>
            </a:extLst>
          </p:cNvPr>
          <p:cNvPicPr>
            <a:picLocks noChangeAspect="1"/>
          </p:cNvPicPr>
          <p:nvPr/>
        </p:nvPicPr>
        <p:blipFill>
          <a:blip r:embed="rId2"/>
          <a:stretch>
            <a:fillRect/>
          </a:stretch>
        </p:blipFill>
        <p:spPr>
          <a:xfrm>
            <a:off x="3918858" y="4640242"/>
            <a:ext cx="3959678" cy="1967387"/>
          </a:xfrm>
          <a:prstGeom prst="rect">
            <a:avLst/>
          </a:prstGeom>
        </p:spPr>
      </p:pic>
    </p:spTree>
    <p:extLst>
      <p:ext uri="{BB962C8B-B14F-4D97-AF65-F5344CB8AC3E}">
        <p14:creationId xmlns:p14="http://schemas.microsoft.com/office/powerpoint/2010/main" val="11020900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Scenario</a:t>
            </a:r>
          </a:p>
        </p:txBody>
      </p:sp>
      <p:sp>
        <p:nvSpPr>
          <p:cNvPr id="3" name="Content Placeholder 2"/>
          <p:cNvSpPr>
            <a:spLocks noGrp="1"/>
          </p:cNvSpPr>
          <p:nvPr>
            <p:ph idx="1"/>
          </p:nvPr>
        </p:nvSpPr>
        <p:spPr/>
        <p:txBody>
          <a:bodyPr>
            <a:normAutofit fontScale="92500"/>
          </a:bodyPr>
          <a:lstStyle/>
          <a:p>
            <a:pPr marL="0" indent="0">
              <a:buNone/>
            </a:pPr>
            <a:r>
              <a:rPr lang="en-US" b="1" dirty="0"/>
              <a:t>Diesel Mechanics</a:t>
            </a:r>
            <a:endParaRPr lang="en-US" dirty="0"/>
          </a:p>
          <a:p>
            <a:pPr marL="0" indent="0">
              <a:buNone/>
            </a:pPr>
            <a:r>
              <a:rPr lang="en-US" dirty="0"/>
              <a:t>Tanisha Drivetrain is actively managing one of the largest diesel repair facilities in the region.  She has 15 years of experiences in diesel repair and maintains power plant certifications from Cummins, Detroit, Mack, Freightliner and Volvo.  Tanisha is considered one of the region’s most highly respected diesel repair experts.  Tanisha has extensive experience in training new mechanics and has established the first online, industry supported, professional development program in California for diesel professionals. Tanisha sits on the local college’s Green Diesel advisory board.  She also provides education at Statewide training events, speaks at a statewide manufacturer’s conference and hires about 35% of the local program graduates.  Tanisha ensures that her employer strongly supports CTE pathway efforts at several inner city high schools. Tanisha has been recognized by the High School Board of Trustees for her work with non-traditional students. Tanisha has a high school and certification from a private trade school.  </a:t>
            </a:r>
          </a:p>
          <a:p>
            <a:endParaRPr lang="en-US" dirty="0"/>
          </a:p>
        </p:txBody>
      </p:sp>
    </p:spTree>
    <p:extLst>
      <p:ext uri="{BB962C8B-B14F-4D97-AF65-F5344CB8AC3E}">
        <p14:creationId xmlns:p14="http://schemas.microsoft.com/office/powerpoint/2010/main" val="15235600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What do you think?</a:t>
            </a:r>
          </a:p>
        </p:txBody>
      </p:sp>
      <p:sp>
        <p:nvSpPr>
          <p:cNvPr id="3" name="Subtitle 2"/>
          <p:cNvSpPr>
            <a:spLocks noGrp="1"/>
          </p:cNvSpPr>
          <p:nvPr>
            <p:ph type="subTitle" idx="1"/>
          </p:nvPr>
        </p:nvSpPr>
        <p:spPr>
          <a:xfrm>
            <a:off x="914399" y="3505199"/>
            <a:ext cx="9767455" cy="2583873"/>
          </a:xfrm>
        </p:spPr>
        <p:txBody>
          <a:bodyPr>
            <a:normAutofit/>
          </a:bodyPr>
          <a:lstStyle/>
          <a:p>
            <a:r>
              <a:rPr lang="en-US" sz="2800" dirty="0"/>
              <a:t>Does your equivalency committee recommend Tanisha Diesel for equivalency in the discipline of Diesel Mechanics?</a:t>
            </a:r>
          </a:p>
          <a:p>
            <a:endParaRPr lang="en-US" sz="2800" dirty="0"/>
          </a:p>
          <a:p>
            <a:r>
              <a:rPr lang="en-US" sz="2800" dirty="0"/>
              <a:t>Why or why not?</a:t>
            </a:r>
          </a:p>
        </p:txBody>
      </p:sp>
    </p:spTree>
    <p:extLst>
      <p:ext uri="{BB962C8B-B14F-4D97-AF65-F5344CB8AC3E}">
        <p14:creationId xmlns:p14="http://schemas.microsoft.com/office/powerpoint/2010/main" val="13522719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Scenario</a:t>
            </a:r>
          </a:p>
        </p:txBody>
      </p:sp>
      <p:sp>
        <p:nvSpPr>
          <p:cNvPr id="3" name="Content Placeholder 2"/>
          <p:cNvSpPr>
            <a:spLocks noGrp="1"/>
          </p:cNvSpPr>
          <p:nvPr>
            <p:ph idx="1"/>
          </p:nvPr>
        </p:nvSpPr>
        <p:spPr/>
        <p:txBody>
          <a:bodyPr>
            <a:normAutofit/>
          </a:bodyPr>
          <a:lstStyle/>
          <a:p>
            <a:pPr marL="0" indent="0">
              <a:buNone/>
            </a:pPr>
            <a:r>
              <a:rPr lang="en-US" b="1" dirty="0"/>
              <a:t>Health Information Technology (Medical record technology)</a:t>
            </a:r>
            <a:endParaRPr lang="en-US" dirty="0"/>
          </a:p>
          <a:p>
            <a:pPr marL="0" indent="0">
              <a:buNone/>
            </a:pPr>
            <a:r>
              <a:rPr lang="en-US" dirty="0"/>
              <a:t>Debbie </a:t>
            </a:r>
            <a:r>
              <a:rPr lang="en-US" dirty="0" err="1"/>
              <a:t>Datawinski</a:t>
            </a:r>
            <a:r>
              <a:rPr lang="en-US" dirty="0"/>
              <a:t> currently manages an office of 5 staff at a regional Health Information Technology (HIT) company and has 15 years experience implementing HIT recommendations from California’s Department of Health Services. Debbie is has completed several industry recognized credentials. She is responsible for the staff development of her employees and has developed a training handbook as a resource.  Debbie’s organization provides internships for the local community college’s HIT graduates.  As an armed forces reserve soldier, Debbie recently returned from a 3-month deployment to Peru, where she actively trained HIT professionals from several state-run medical systems.  Debbie speaks fluent Spanish. Debbie has a certificate of achievement in HIT from her local community college. She has no additional college credit.</a:t>
            </a:r>
          </a:p>
        </p:txBody>
      </p:sp>
    </p:spTree>
    <p:extLst>
      <p:ext uri="{BB962C8B-B14F-4D97-AF65-F5344CB8AC3E}">
        <p14:creationId xmlns:p14="http://schemas.microsoft.com/office/powerpoint/2010/main" val="11851170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What do you think?</a:t>
            </a:r>
          </a:p>
        </p:txBody>
      </p:sp>
      <p:sp>
        <p:nvSpPr>
          <p:cNvPr id="3" name="Subtitle 2"/>
          <p:cNvSpPr>
            <a:spLocks noGrp="1"/>
          </p:cNvSpPr>
          <p:nvPr>
            <p:ph type="subTitle" idx="1"/>
          </p:nvPr>
        </p:nvSpPr>
        <p:spPr>
          <a:xfrm>
            <a:off x="914400" y="3505200"/>
            <a:ext cx="10723418" cy="2895600"/>
          </a:xfrm>
        </p:spPr>
        <p:txBody>
          <a:bodyPr>
            <a:normAutofit/>
          </a:bodyPr>
          <a:lstStyle/>
          <a:p>
            <a:r>
              <a:rPr lang="en-US" sz="2800" dirty="0"/>
              <a:t>Does your equivalency committee recommend Debbie </a:t>
            </a:r>
            <a:r>
              <a:rPr lang="en-US" sz="2800" dirty="0" err="1"/>
              <a:t>Datawinski</a:t>
            </a:r>
            <a:r>
              <a:rPr lang="en-US" sz="2800" dirty="0"/>
              <a:t> for equivalency in the discipline of Health Information Technology?</a:t>
            </a:r>
          </a:p>
          <a:p>
            <a:r>
              <a:rPr lang="en-US" sz="2800" dirty="0"/>
              <a:t/>
            </a:r>
            <a:br>
              <a:rPr lang="en-US" sz="2800" dirty="0"/>
            </a:br>
            <a:r>
              <a:rPr lang="en-US" sz="2800" dirty="0"/>
              <a:t>Why or why not?</a:t>
            </a:r>
          </a:p>
        </p:txBody>
      </p:sp>
    </p:spTree>
    <p:extLst>
      <p:ext uri="{BB962C8B-B14F-4D97-AF65-F5344CB8AC3E}">
        <p14:creationId xmlns:p14="http://schemas.microsoft.com/office/powerpoint/2010/main" val="129565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5B35078-65DC-2F4F-A335-20C566743A33}"/>
              </a:ext>
            </a:extLst>
          </p:cNvPr>
          <p:cNvPicPr>
            <a:picLocks noGrp="1" noChangeAspect="1"/>
          </p:cNvPicPr>
          <p:nvPr>
            <p:ph idx="1"/>
          </p:nvPr>
        </p:nvPicPr>
        <p:blipFill>
          <a:blip r:embed="rId3"/>
          <a:stretch>
            <a:fillRect/>
          </a:stretch>
        </p:blipFill>
        <p:spPr>
          <a:xfrm>
            <a:off x="3040993" y="1170488"/>
            <a:ext cx="6110014" cy="5033818"/>
          </a:xfrm>
        </p:spPr>
      </p:pic>
    </p:spTree>
    <p:extLst>
      <p:ext uri="{BB962C8B-B14F-4D97-AF65-F5344CB8AC3E}">
        <p14:creationId xmlns:p14="http://schemas.microsoft.com/office/powerpoint/2010/main" val="197688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Next Steps</a:t>
            </a:r>
          </a:p>
        </p:txBody>
      </p:sp>
      <p:sp>
        <p:nvSpPr>
          <p:cNvPr id="3" name="Content Placeholder 2"/>
          <p:cNvSpPr>
            <a:spLocks noGrp="1"/>
          </p:cNvSpPr>
          <p:nvPr>
            <p:ph idx="1"/>
          </p:nvPr>
        </p:nvSpPr>
        <p:spPr/>
        <p:txBody>
          <a:bodyPr/>
          <a:lstStyle/>
          <a:p>
            <a:r>
              <a:rPr lang="en-US" dirty="0"/>
              <a:t>ASCCC Equivalency Regionals	</a:t>
            </a:r>
          </a:p>
          <a:p>
            <a:pPr lvl="1"/>
            <a:r>
              <a:rPr lang="en-US" dirty="0" smtClean="0"/>
              <a:t>May </a:t>
            </a:r>
            <a:r>
              <a:rPr lang="en-US" dirty="0"/>
              <a:t>3 @ Reedley College</a:t>
            </a:r>
          </a:p>
          <a:p>
            <a:pPr lvl="1"/>
            <a:r>
              <a:rPr lang="en-US" dirty="0"/>
              <a:t>May 8 @ Moorpark College</a:t>
            </a:r>
          </a:p>
          <a:p>
            <a:r>
              <a:rPr lang="en-US" dirty="0"/>
              <a:t>Webinars – mid-May</a:t>
            </a:r>
          </a:p>
          <a:p>
            <a:r>
              <a:rPr lang="en-US" dirty="0"/>
              <a:t>Technical visits, as requested (</a:t>
            </a:r>
            <a:r>
              <a:rPr lang="en-US" dirty="0">
                <a:hlinkClick r:id="rId2"/>
              </a:rPr>
              <a:t>https://www.asccc.org/contact/request-services</a:t>
            </a:r>
            <a:r>
              <a:rPr lang="en-US" dirty="0"/>
              <a:t>)</a:t>
            </a:r>
          </a:p>
          <a:p>
            <a:r>
              <a:rPr lang="en-US" dirty="0"/>
              <a:t>Release Toolkit via ASCCC, CCCCO, Vision Resource Center</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4276" y="5591540"/>
            <a:ext cx="4523449" cy="1046199"/>
          </a:xfrm>
          <a:prstGeom prst="rect">
            <a:avLst/>
          </a:prstGeom>
        </p:spPr>
      </p:pic>
    </p:spTree>
    <p:extLst>
      <p:ext uri="{BB962C8B-B14F-4D97-AF65-F5344CB8AC3E}">
        <p14:creationId xmlns:p14="http://schemas.microsoft.com/office/powerpoint/2010/main" val="14322480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33400"/>
            <a:ext cx="109728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a:t>Required</a:t>
            </a:r>
            <a:r>
              <a:rPr lang="en-US" dirty="0"/>
              <a:t>: </a:t>
            </a:r>
            <a:r>
              <a:rPr lang="en-US" b="1" dirty="0"/>
              <a:t>Local Equivalency Process</a:t>
            </a:r>
            <a:endParaRPr lang="en-US" dirty="0"/>
          </a:p>
        </p:txBody>
      </p:sp>
      <p:sp>
        <p:nvSpPr>
          <p:cNvPr id="3" name="Content Placeholder 2"/>
          <p:cNvSpPr txBox="1">
            <a:spLocks/>
          </p:cNvSpPr>
          <p:nvPr/>
        </p:nvSpPr>
        <p:spPr>
          <a:xfrm>
            <a:off x="609600" y="1600200"/>
            <a:ext cx="10972800" cy="4876800"/>
          </a:xfrm>
          <a:prstGeom prst="rect">
            <a:avLst/>
          </a:prstGeom>
        </p:spPr>
        <p:txBody>
          <a:bodyPr>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a:t>Governing boards </a:t>
            </a:r>
            <a:r>
              <a:rPr lang="en-US" b="1"/>
              <a:t>may</a:t>
            </a:r>
            <a:r>
              <a:rPr lang="en-US"/>
              <a:t> grant faculty equivalency to the minimum qualifications.</a:t>
            </a:r>
          </a:p>
          <a:p>
            <a:pPr marL="0" indent="0">
              <a:buFont typeface="Arial" pitchFamily="34" charset="0"/>
              <a:buNone/>
            </a:pPr>
            <a:endParaRPr lang="en-US"/>
          </a:p>
          <a:p>
            <a:r>
              <a:rPr lang="en-US"/>
              <a:t>Every district </a:t>
            </a:r>
            <a:r>
              <a:rPr lang="en-US" b="1"/>
              <a:t>must</a:t>
            </a:r>
            <a:r>
              <a:rPr lang="en-US"/>
              <a:t> have an equivalency process, with process, criteria, and standards by which the governing board determines that faculty possess qualifications at least equal to the minimum qualifications (</a:t>
            </a:r>
            <a:r>
              <a:rPr lang="en-US" b="1"/>
              <a:t>Ed Code §87359</a:t>
            </a:r>
            <a:r>
              <a:rPr lang="en-US"/>
              <a:t>).</a:t>
            </a:r>
          </a:p>
          <a:p>
            <a:pPr marL="0" indent="0">
              <a:buFont typeface="Arial" pitchFamily="34" charset="0"/>
              <a:buNone/>
            </a:pPr>
            <a:endParaRPr lang="en-US"/>
          </a:p>
          <a:p>
            <a:r>
              <a:rPr lang="en-US"/>
              <a:t>Once the local equivalency process has determined a recommendation regarding an individual applicant, Education Code §87359(a) </a:t>
            </a:r>
            <a:r>
              <a:rPr lang="en-US" b="1"/>
              <a:t>requires</a:t>
            </a:r>
            <a:r>
              <a:rPr lang="en-US"/>
              <a:t> that the governing board take action on the equivalency before hiring occurs.</a:t>
            </a:r>
          </a:p>
          <a:p>
            <a:pPr marL="0" indent="0">
              <a:buFont typeface="Arial" pitchFamily="34" charset="0"/>
              <a:buNone/>
            </a:pPr>
            <a:endParaRPr lang="en-US" dirty="0"/>
          </a:p>
        </p:txBody>
      </p:sp>
    </p:spTree>
    <p:extLst>
      <p:ext uri="{BB962C8B-B14F-4D97-AF65-F5344CB8AC3E}">
        <p14:creationId xmlns:p14="http://schemas.microsoft.com/office/powerpoint/2010/main" val="22212644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319B11B-C2A8-244C-B1D8-9A63404C802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97280" y="489857"/>
            <a:ext cx="9826434" cy="6259508"/>
          </a:xfrm>
          <a:prstGeom prst="rect">
            <a:avLst/>
          </a:prstGeom>
        </p:spPr>
      </p:pic>
      <p:sp>
        <p:nvSpPr>
          <p:cNvPr id="2" name="TextBox 1"/>
          <p:cNvSpPr txBox="1"/>
          <p:nvPr/>
        </p:nvSpPr>
        <p:spPr>
          <a:xfrm>
            <a:off x="1605091" y="4120455"/>
            <a:ext cx="9176615" cy="3108543"/>
          </a:xfrm>
          <a:prstGeom prst="rect">
            <a:avLst/>
          </a:prstGeom>
          <a:noFill/>
        </p:spPr>
        <p:txBody>
          <a:bodyPr wrap="none" rtlCol="0">
            <a:spAutoFit/>
          </a:bodyPr>
          <a:lstStyle/>
          <a:p>
            <a:pPr algn="ctr"/>
            <a:r>
              <a:rPr lang="en-US" sz="3200" dirty="0">
                <a:hlinkClick r:id="rId4"/>
              </a:rPr>
              <a:t>info@asccc.org</a:t>
            </a:r>
            <a:endParaRPr lang="en-US" sz="3200" dirty="0"/>
          </a:p>
          <a:p>
            <a:pPr algn="ctr"/>
            <a:endParaRPr lang="en-US" sz="3200" dirty="0"/>
          </a:p>
          <a:p>
            <a:pPr algn="ctr"/>
            <a:r>
              <a:rPr lang="en-US" sz="3200" dirty="0"/>
              <a:t>Cheryl </a:t>
            </a:r>
            <a:r>
              <a:rPr lang="en-US" sz="3200" dirty="0" err="1"/>
              <a:t>Aschenbach</a:t>
            </a:r>
            <a:r>
              <a:rPr lang="en-US" sz="3200" dirty="0"/>
              <a:t>  </a:t>
            </a:r>
            <a:r>
              <a:rPr lang="en-US" sz="3200" dirty="0">
                <a:hlinkClick r:id="rId5"/>
              </a:rPr>
              <a:t>caschenbach@lassencollege.edu</a:t>
            </a:r>
            <a:r>
              <a:rPr lang="en-US" sz="3200" dirty="0"/>
              <a:t> </a:t>
            </a:r>
          </a:p>
          <a:p>
            <a:pPr algn="ctr"/>
            <a:r>
              <a:rPr lang="en-US" sz="3200" dirty="0"/>
              <a:t>Rebecca </a:t>
            </a:r>
            <a:r>
              <a:rPr lang="en-US" sz="3200" dirty="0" err="1"/>
              <a:t>Eikey</a:t>
            </a:r>
            <a:r>
              <a:rPr lang="en-US" sz="3200" dirty="0"/>
              <a:t>  </a:t>
            </a:r>
            <a:r>
              <a:rPr lang="en-US" sz="3200" dirty="0">
                <a:hlinkClick r:id="rId6"/>
              </a:rPr>
              <a:t>rebecca.eikey@canyons.edu</a:t>
            </a:r>
            <a:endParaRPr lang="en-US" sz="3200" dirty="0"/>
          </a:p>
          <a:p>
            <a:pPr algn="ctr"/>
            <a:r>
              <a:rPr lang="en-US" sz="3200" dirty="0"/>
              <a:t>Lynn Shaw  </a:t>
            </a:r>
            <a:r>
              <a:rPr lang="en-US" sz="3200" dirty="0">
                <a:hlinkClick r:id="rId7"/>
              </a:rPr>
              <a:t>lshaw@cccco.edu</a:t>
            </a:r>
            <a:endParaRPr lang="en-US" sz="3200" dirty="0"/>
          </a:p>
          <a:p>
            <a:r>
              <a:rPr lang="en-US" dirty="0"/>
              <a:t> </a:t>
            </a:r>
          </a:p>
          <a:p>
            <a:endParaRPr lang="en-US" dirty="0"/>
          </a:p>
        </p:txBody>
      </p:sp>
    </p:spTree>
    <p:extLst>
      <p:ext uri="{BB962C8B-B14F-4D97-AF65-F5344CB8AC3E}">
        <p14:creationId xmlns:p14="http://schemas.microsoft.com/office/powerpoint/2010/main" val="2655536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33400"/>
            <a:ext cx="11229892"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dirty="0"/>
              <a:t>Recommendations: Local Equivalency Process</a:t>
            </a:r>
            <a:endParaRPr lang="en-US" dirty="0"/>
          </a:p>
        </p:txBody>
      </p:sp>
      <p:sp>
        <p:nvSpPr>
          <p:cNvPr id="3" name="Content Placeholder 2"/>
          <p:cNvSpPr txBox="1">
            <a:spLocks/>
          </p:cNvSpPr>
          <p:nvPr/>
        </p:nvSpPr>
        <p:spPr>
          <a:xfrm>
            <a:off x="609600" y="1600200"/>
            <a:ext cx="10972800" cy="4876800"/>
          </a:xfrm>
          <a:prstGeom prst="rect">
            <a:avLst/>
          </a:prstGeom>
        </p:spPr>
        <p:txBody>
          <a:bodyPr>
            <a:normAutofit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a:t>The goal of any equivalency policy should be to ensure the </a:t>
            </a:r>
            <a:r>
              <a:rPr lang="en-US" b="1"/>
              <a:t>transparent </a:t>
            </a:r>
            <a:r>
              <a:rPr lang="en-US"/>
              <a:t>and </a:t>
            </a:r>
            <a:r>
              <a:rPr lang="en-US" b="1"/>
              <a:t>fair determination </a:t>
            </a:r>
            <a:r>
              <a:rPr lang="en-US"/>
              <a:t>of equivalency for applicants that possess qualifications at least equal to the minimum qualifications. </a:t>
            </a:r>
          </a:p>
          <a:p>
            <a:pPr marL="0" indent="0">
              <a:buFont typeface="Arial" pitchFamily="34" charset="0"/>
              <a:buNone/>
            </a:pPr>
            <a:endParaRPr lang="en-US"/>
          </a:p>
          <a:p>
            <a:r>
              <a:rPr lang="en-US"/>
              <a:t>The process should be </a:t>
            </a:r>
            <a:r>
              <a:rPr lang="en-US" b="1"/>
              <a:t>documented</a:t>
            </a:r>
            <a:r>
              <a:rPr lang="en-US"/>
              <a:t> and </a:t>
            </a:r>
            <a:r>
              <a:rPr lang="en-US" b="1"/>
              <a:t>justifiable</a:t>
            </a:r>
            <a:r>
              <a:rPr lang="en-US"/>
              <a:t> so that a determination of equivalency is understandable, clear, and supported upon review.</a:t>
            </a:r>
          </a:p>
          <a:p>
            <a:pPr marL="0" indent="0">
              <a:buFont typeface="Arial" pitchFamily="34" charset="0"/>
              <a:buNone/>
            </a:pPr>
            <a:endParaRPr lang="en-US"/>
          </a:p>
          <a:p>
            <a:r>
              <a:rPr lang="en-US"/>
              <a:t>Colleges must also understand that applicants who are granted equivalency and subsequently hired </a:t>
            </a:r>
            <a:r>
              <a:rPr lang="en-US" b="1"/>
              <a:t>retain that status </a:t>
            </a:r>
            <a:r>
              <a:rPr lang="en-US"/>
              <a:t>for their entire career in the district that granted the equivalence.</a:t>
            </a:r>
          </a:p>
          <a:p>
            <a:pPr marL="0" indent="0">
              <a:buFont typeface="Arial" pitchFamily="34" charset="0"/>
              <a:buNone/>
            </a:pPr>
            <a:endParaRPr lang="en-US"/>
          </a:p>
          <a:p>
            <a:r>
              <a:rPr lang="en-US" b="1"/>
              <a:t>Discipline</a:t>
            </a:r>
            <a:r>
              <a:rPr lang="en-US"/>
              <a:t> faculty help determine discipline-specific equivalency criteria.</a:t>
            </a:r>
          </a:p>
          <a:p>
            <a:pPr marL="0" indent="0">
              <a:buFont typeface="Arial" pitchFamily="34" charset="0"/>
              <a:buNone/>
            </a:pPr>
            <a:endParaRPr lang="en-US" dirty="0"/>
          </a:p>
        </p:txBody>
      </p:sp>
    </p:spTree>
    <p:extLst>
      <p:ext uri="{BB962C8B-B14F-4D97-AF65-F5344CB8AC3E}">
        <p14:creationId xmlns:p14="http://schemas.microsoft.com/office/powerpoint/2010/main" val="168425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D12F9-ECB1-4345-8A0C-344A3A4C9923}"/>
              </a:ext>
            </a:extLst>
          </p:cNvPr>
          <p:cNvSpPr txBox="1">
            <a:spLocks/>
          </p:cNvSpPr>
          <p:nvPr/>
        </p:nvSpPr>
        <p:spPr>
          <a:xfrm>
            <a:off x="609600" y="533400"/>
            <a:ext cx="10972800" cy="990600"/>
          </a:xfrm>
          <a:prstGeom prst="rect">
            <a:avLst/>
          </a:prstGeom>
        </p:spPr>
        <p:txBody>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r>
              <a:rPr lang="en-US" b="1"/>
              <a:t>Equivalency Committees</a:t>
            </a:r>
            <a:endParaRPr lang="en-US" b="1" dirty="0"/>
          </a:p>
        </p:txBody>
      </p:sp>
      <p:sp>
        <p:nvSpPr>
          <p:cNvPr id="3" name="Content Placeholder 2">
            <a:extLst>
              <a:ext uri="{FF2B5EF4-FFF2-40B4-BE49-F238E27FC236}">
                <a16:creationId xmlns:a16="http://schemas.microsoft.com/office/drawing/2014/main" id="{E91B3EF0-3AD2-474A-A736-73346B6CEF38}"/>
              </a:ext>
            </a:extLst>
          </p:cNvPr>
          <p:cNvSpPr txBox="1">
            <a:spLocks/>
          </p:cNvSpPr>
          <p:nvPr/>
        </p:nvSpPr>
        <p:spPr>
          <a:xfrm>
            <a:off x="609600" y="1600200"/>
            <a:ext cx="11325308" cy="4876800"/>
          </a:xfrm>
          <a:prstGeom prst="rect">
            <a:avLst/>
          </a:prstGeom>
        </p:spPr>
        <p:txBody>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2800" dirty="0"/>
              <a:t>Either a </a:t>
            </a:r>
            <a:r>
              <a:rPr lang="en-US" sz="2800" b="1" dirty="0"/>
              <a:t>subcommittee </a:t>
            </a:r>
            <a:r>
              <a:rPr lang="en-US" sz="2800" dirty="0"/>
              <a:t>of the academic senate or a </a:t>
            </a:r>
            <a:r>
              <a:rPr lang="en-US" sz="2800" b="1" dirty="0"/>
              <a:t>separate </a:t>
            </a:r>
            <a:r>
              <a:rPr lang="en-US" sz="2800" dirty="0"/>
              <a:t>committee whose membership is determined by the academic senate.</a:t>
            </a:r>
          </a:p>
          <a:p>
            <a:r>
              <a:rPr lang="en-US" sz="2800" dirty="0"/>
              <a:t>Ensure that the equivalency process is </a:t>
            </a:r>
            <a:r>
              <a:rPr lang="en-US" sz="2800" b="1" dirty="0"/>
              <a:t>consistent</a:t>
            </a:r>
            <a:r>
              <a:rPr lang="en-US" sz="2800" dirty="0"/>
              <a:t> and </a:t>
            </a:r>
            <a:r>
              <a:rPr lang="en-US" sz="2800" b="1" dirty="0"/>
              <a:t>fair</a:t>
            </a:r>
            <a:r>
              <a:rPr lang="en-US" sz="2800" dirty="0"/>
              <a:t>.</a:t>
            </a:r>
          </a:p>
          <a:p>
            <a:r>
              <a:rPr lang="en-US" sz="2800" dirty="0"/>
              <a:t>Faculty </a:t>
            </a:r>
            <a:r>
              <a:rPr lang="en-US" sz="2800" b="1" dirty="0"/>
              <a:t>in the discipline </a:t>
            </a:r>
            <a:r>
              <a:rPr lang="en-US" sz="2800" dirty="0"/>
              <a:t>play a critical role in informing the decision.</a:t>
            </a:r>
          </a:p>
          <a:p>
            <a:r>
              <a:rPr lang="en-US" sz="2800" dirty="0"/>
              <a:t>Must include faculty from </a:t>
            </a:r>
            <a:r>
              <a:rPr lang="en-US" sz="2800" b="1" dirty="0"/>
              <a:t>outside the discipline</a:t>
            </a:r>
            <a:r>
              <a:rPr lang="en-US" sz="2800" dirty="0"/>
              <a:t>. </a:t>
            </a:r>
          </a:p>
        </p:txBody>
      </p:sp>
    </p:spTree>
    <p:extLst>
      <p:ext uri="{BB962C8B-B14F-4D97-AF65-F5344CB8AC3E}">
        <p14:creationId xmlns:p14="http://schemas.microsoft.com/office/powerpoint/2010/main" val="3167854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533400"/>
            <a:ext cx="10972800" cy="990600"/>
          </a:xfrm>
          <a:prstGeom prst="rect">
            <a:avLst/>
          </a:prstGeom>
        </p:spPr>
        <p:txBody>
          <a:bodyPr>
            <a:normAutofit fontScale="90000"/>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b="1"/>
              <a:t>ASCCC Basic Principles for Granting Equivalency</a:t>
            </a:r>
            <a:endParaRPr lang="en-US" dirty="0"/>
          </a:p>
        </p:txBody>
      </p:sp>
      <p:sp>
        <p:nvSpPr>
          <p:cNvPr id="3" name="Content Placeholder 2"/>
          <p:cNvSpPr txBox="1">
            <a:spLocks/>
          </p:cNvSpPr>
          <p:nvPr/>
        </p:nvSpPr>
        <p:spPr>
          <a:xfrm>
            <a:off x="609600" y="1600200"/>
            <a:ext cx="10972800" cy="4876800"/>
          </a:xfrm>
          <a:prstGeom prst="rect">
            <a:avLst/>
          </a:prstGeom>
        </p:spPr>
        <p:txBody>
          <a:bodyPr>
            <a:normAutofit fontScale="92500" lnSpcReduction="2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a:t>Equivalent to the minimum qualifications means </a:t>
            </a:r>
            <a:r>
              <a:rPr lang="en-US" b="1"/>
              <a:t>equal</a:t>
            </a:r>
            <a:r>
              <a:rPr lang="en-US" i="1"/>
              <a:t> </a:t>
            </a:r>
            <a:r>
              <a:rPr lang="en-US"/>
              <a:t>to the minimum qualifications, not nearly</a:t>
            </a:r>
            <a:r>
              <a:rPr lang="en-US" i="1"/>
              <a:t> </a:t>
            </a:r>
            <a:r>
              <a:rPr lang="en-US"/>
              <a:t>equal. </a:t>
            </a:r>
          </a:p>
          <a:p>
            <a:pPr marL="0" indent="0">
              <a:buFont typeface="Arial" pitchFamily="34" charset="0"/>
              <a:buNone/>
            </a:pPr>
            <a:endParaRPr lang="en-US"/>
          </a:p>
          <a:p>
            <a:r>
              <a:rPr lang="en-US"/>
              <a:t>The applicant must provide evidence he or she has attained the breadth of coursework or experience equal to the </a:t>
            </a:r>
            <a:r>
              <a:rPr lang="en-US" b="1"/>
              <a:t>general education component</a:t>
            </a:r>
            <a:r>
              <a:rPr lang="en-US"/>
              <a:t> of an earned associate’s or bachelor’s degree.</a:t>
            </a:r>
          </a:p>
          <a:p>
            <a:pPr marL="0" indent="0">
              <a:buFont typeface="Arial" pitchFamily="34" charset="0"/>
              <a:buNone/>
            </a:pPr>
            <a:endParaRPr lang="en-US"/>
          </a:p>
          <a:p>
            <a:r>
              <a:rPr lang="en-US"/>
              <a:t>The applicant must provide evidence he or she has attained the skills and knowledge provided by </a:t>
            </a:r>
            <a:r>
              <a:rPr lang="en-US" b="1"/>
              <a:t>specialized coursework </a:t>
            </a:r>
            <a:r>
              <a:rPr lang="en-US"/>
              <a:t>required for the degree listed in the Disciplines List.</a:t>
            </a:r>
            <a:br>
              <a:rPr lang="en-US"/>
            </a:br>
            <a:endParaRPr lang="en-US"/>
          </a:p>
          <a:p>
            <a:r>
              <a:rPr lang="en-US"/>
              <a:t>For non-master’s disciplines, evidence that the requisite </a:t>
            </a:r>
            <a:r>
              <a:rPr lang="en-US" b="1"/>
              <a:t>professional experience </a:t>
            </a:r>
            <a:r>
              <a:rPr lang="en-US"/>
              <a:t>is equivalent to the </a:t>
            </a:r>
            <a:r>
              <a:rPr lang="en-US" b="1"/>
              <a:t>required full-time experience </a:t>
            </a:r>
            <a:r>
              <a:rPr lang="en-US"/>
              <a:t>required for the discipline.</a:t>
            </a:r>
            <a:br>
              <a:rPr lang="en-US"/>
            </a:br>
            <a:endParaRPr lang="en-US"/>
          </a:p>
          <a:p>
            <a:r>
              <a:rPr lang="en-US"/>
              <a:t>Eminence should not be used as the </a:t>
            </a:r>
            <a:r>
              <a:rPr lang="en-US" b="1"/>
              <a:t>sole criteria </a:t>
            </a:r>
            <a:r>
              <a:rPr lang="en-US"/>
              <a:t>for granting equivalence (ASCCC Resolution 10.01 SP09).</a:t>
            </a:r>
          </a:p>
          <a:p>
            <a:endParaRPr lang="en-US" dirty="0"/>
          </a:p>
        </p:txBody>
      </p:sp>
    </p:spTree>
    <p:extLst>
      <p:ext uri="{BB962C8B-B14F-4D97-AF65-F5344CB8AC3E}">
        <p14:creationId xmlns:p14="http://schemas.microsoft.com/office/powerpoint/2010/main" val="1675158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59840" y="1955263"/>
            <a:ext cx="9672320" cy="984885"/>
          </a:xfrm>
          <a:prstGeom prst="rect">
            <a:avLst/>
          </a:prstGeom>
        </p:spPr>
        <p:txBody>
          <a:bodyPr vert="horz" wrap="square" lIns="0" tIns="0" rIns="0" bIns="0" rtlCol="0">
            <a:spAutoFit/>
          </a:bodyPr>
          <a:lstStyle/>
          <a:p>
            <a:pPr marL="12700" marR="5080" indent="575945" algn="ctr">
              <a:lnSpc>
                <a:spcPct val="100000"/>
              </a:lnSpc>
            </a:pPr>
            <a:r>
              <a:rPr sz="3200" b="1" dirty="0">
                <a:latin typeface="+mn-lt"/>
              </a:rPr>
              <a:t>25 </a:t>
            </a:r>
            <a:r>
              <a:rPr sz="3200" b="1" spc="-10" dirty="0">
                <a:latin typeface="+mn-lt"/>
              </a:rPr>
              <a:t>Strong </a:t>
            </a:r>
            <a:r>
              <a:rPr sz="3200" b="1" spc="-25" dirty="0">
                <a:latin typeface="+mn-lt"/>
              </a:rPr>
              <a:t>Workforce </a:t>
            </a:r>
            <a:r>
              <a:rPr sz="3200" b="1" spc="-10" dirty="0">
                <a:latin typeface="+mn-lt"/>
              </a:rPr>
              <a:t>Recommendations  </a:t>
            </a:r>
            <a:r>
              <a:rPr lang="en-US" sz="3200" b="1" spc="-10" dirty="0">
                <a:latin typeface="+mn-lt"/>
              </a:rPr>
              <a:t/>
            </a:r>
            <a:br>
              <a:rPr lang="en-US" sz="3200" b="1" spc="-10" dirty="0">
                <a:latin typeface="+mn-lt"/>
              </a:rPr>
            </a:br>
            <a:r>
              <a:rPr sz="3200" b="1" spc="-10" dirty="0">
                <a:latin typeface="+mn-lt"/>
              </a:rPr>
              <a:t>Adopted by </a:t>
            </a:r>
            <a:r>
              <a:rPr sz="3200" b="1" dirty="0">
                <a:latin typeface="+mn-lt"/>
              </a:rPr>
              <a:t>the </a:t>
            </a:r>
            <a:r>
              <a:rPr sz="3200" b="1" spc="-10" dirty="0">
                <a:latin typeface="+mn-lt"/>
              </a:rPr>
              <a:t>Board </a:t>
            </a:r>
            <a:r>
              <a:rPr sz="3200" b="1" spc="-5" dirty="0">
                <a:latin typeface="+mn-lt"/>
              </a:rPr>
              <a:t>of </a:t>
            </a:r>
            <a:r>
              <a:rPr sz="3200" b="1" spc="-10" dirty="0">
                <a:latin typeface="+mn-lt"/>
              </a:rPr>
              <a:t>Governors </a:t>
            </a:r>
            <a:r>
              <a:rPr sz="3200" b="1" spc="-5" dirty="0">
                <a:latin typeface="+mn-lt"/>
              </a:rPr>
              <a:t>in </a:t>
            </a:r>
            <a:r>
              <a:rPr sz="3200" b="1" spc="-25" dirty="0">
                <a:latin typeface="+mn-lt"/>
              </a:rPr>
              <a:t>Fall</a:t>
            </a:r>
            <a:r>
              <a:rPr sz="3200" b="1" spc="-110" dirty="0">
                <a:latin typeface="+mn-lt"/>
              </a:rPr>
              <a:t> </a:t>
            </a:r>
            <a:r>
              <a:rPr sz="3200" b="1" dirty="0">
                <a:latin typeface="+mn-lt"/>
              </a:rPr>
              <a:t>2015</a:t>
            </a:r>
          </a:p>
        </p:txBody>
      </p:sp>
      <p:sp>
        <p:nvSpPr>
          <p:cNvPr id="6" name="object 6"/>
          <p:cNvSpPr txBox="1">
            <a:spLocks noGrp="1"/>
          </p:cNvSpPr>
          <p:nvPr>
            <p:ph type="sldNum" sz="quarter" idx="12"/>
          </p:nvPr>
        </p:nvSpPr>
        <p:spPr>
          <a:xfrm>
            <a:off x="11772053" y="6683375"/>
            <a:ext cx="222672" cy="276999"/>
          </a:xfrm>
          <a:prstGeom prst="rect">
            <a:avLst/>
          </a:prstGeom>
        </p:spPr>
        <p:txBody>
          <a:bodyPr vert="horz" wrap="square" lIns="0" tIns="0" rIns="0" bIns="0" rtlCol="0">
            <a:spAutoFit/>
          </a:bodyPr>
          <a:lstStyle/>
          <a:p>
            <a:pPr marL="25400">
              <a:lnSpc>
                <a:spcPts val="955"/>
              </a:lnSpc>
            </a:pPr>
            <a:fld id="{81D60167-4931-47E6-BA6A-407CBD079E47}" type="slidenum">
              <a:rPr dirty="0"/>
              <a:t>8</a:t>
            </a:fld>
            <a:endParaRPr dirty="0"/>
          </a:p>
        </p:txBody>
      </p:sp>
      <p:sp>
        <p:nvSpPr>
          <p:cNvPr id="3" name="object 3"/>
          <p:cNvSpPr/>
          <p:nvPr/>
        </p:nvSpPr>
        <p:spPr>
          <a:xfrm>
            <a:off x="3794234" y="449451"/>
            <a:ext cx="4603532" cy="1467651"/>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3395235" y="3016469"/>
            <a:ext cx="5401530" cy="3575722"/>
          </a:xfrm>
          <a:prstGeom prst="rect">
            <a:avLst/>
          </a:prstGeom>
        </p:spPr>
        <p:txBody>
          <a:bodyPr vert="horz" wrap="square" lIns="0" tIns="0" rIns="0" bIns="0" rtlCol="0">
            <a:spAutoFit/>
          </a:bodyPr>
          <a:lstStyle/>
          <a:p>
            <a:pPr marL="12700" marR="1555115">
              <a:lnSpc>
                <a:spcPct val="120000"/>
              </a:lnSpc>
            </a:pPr>
            <a:r>
              <a:rPr sz="2800" spc="-10" dirty="0">
                <a:latin typeface="Calibri"/>
                <a:cs typeface="Calibri"/>
              </a:rPr>
              <a:t>Student </a:t>
            </a:r>
            <a:r>
              <a:rPr sz="2800" spc="-5" dirty="0">
                <a:latin typeface="Calibri"/>
                <a:cs typeface="Calibri"/>
              </a:rPr>
              <a:t>Success  </a:t>
            </a:r>
            <a:endParaRPr lang="en-US" sz="2800" spc="-5" dirty="0">
              <a:latin typeface="Calibri"/>
              <a:cs typeface="Calibri"/>
            </a:endParaRPr>
          </a:p>
          <a:p>
            <a:pPr marL="12700" marR="1555115">
              <a:lnSpc>
                <a:spcPct val="120000"/>
              </a:lnSpc>
            </a:pPr>
            <a:r>
              <a:rPr sz="2800" spc="-5" dirty="0">
                <a:latin typeface="Calibri"/>
                <a:cs typeface="Calibri"/>
              </a:rPr>
              <a:t>Career</a:t>
            </a:r>
            <a:r>
              <a:rPr sz="2800" spc="-90" dirty="0">
                <a:latin typeface="Calibri"/>
                <a:cs typeface="Calibri"/>
              </a:rPr>
              <a:t> </a:t>
            </a:r>
            <a:r>
              <a:rPr sz="2800" spc="-25" dirty="0">
                <a:latin typeface="Calibri"/>
                <a:cs typeface="Calibri"/>
              </a:rPr>
              <a:t>Pathways</a:t>
            </a:r>
            <a:endParaRPr sz="2800" dirty="0">
              <a:latin typeface="Calibri"/>
              <a:cs typeface="Calibri"/>
            </a:endParaRPr>
          </a:p>
          <a:p>
            <a:pPr marL="12700" marR="5080" indent="-635">
              <a:lnSpc>
                <a:spcPct val="120000"/>
              </a:lnSpc>
            </a:pPr>
            <a:r>
              <a:rPr sz="2800" spc="-25" dirty="0">
                <a:latin typeface="Calibri"/>
                <a:cs typeface="Calibri"/>
              </a:rPr>
              <a:t>Workforce </a:t>
            </a:r>
            <a:r>
              <a:rPr sz="2800" spc="-20" dirty="0">
                <a:latin typeface="Calibri"/>
                <a:cs typeface="Calibri"/>
              </a:rPr>
              <a:t>Data </a:t>
            </a:r>
            <a:r>
              <a:rPr sz="2800" spc="-5" dirty="0">
                <a:latin typeface="Calibri"/>
                <a:cs typeface="Calibri"/>
              </a:rPr>
              <a:t>&amp; </a:t>
            </a:r>
            <a:r>
              <a:rPr sz="2800" spc="-10" dirty="0">
                <a:latin typeface="Calibri"/>
                <a:cs typeface="Calibri"/>
              </a:rPr>
              <a:t>Outcomes  </a:t>
            </a:r>
            <a:endParaRPr lang="en-US" sz="2800" spc="-10" dirty="0">
              <a:latin typeface="Calibri"/>
              <a:cs typeface="Calibri"/>
            </a:endParaRPr>
          </a:p>
          <a:p>
            <a:pPr marL="12700" marR="5080" indent="-635">
              <a:lnSpc>
                <a:spcPct val="120000"/>
              </a:lnSpc>
            </a:pPr>
            <a:r>
              <a:rPr sz="2800" spc="-5" dirty="0">
                <a:latin typeface="Calibri"/>
                <a:cs typeface="Calibri"/>
              </a:rPr>
              <a:t>Curriculum</a:t>
            </a:r>
            <a:endParaRPr sz="2800" dirty="0">
              <a:latin typeface="Calibri"/>
              <a:cs typeface="Calibri"/>
            </a:endParaRPr>
          </a:p>
          <a:p>
            <a:pPr marL="12700">
              <a:lnSpc>
                <a:spcPct val="100000"/>
              </a:lnSpc>
              <a:spcBef>
                <a:spcPts val="600"/>
              </a:spcBef>
            </a:pPr>
            <a:r>
              <a:rPr sz="2800" b="1" spc="-5" dirty="0">
                <a:latin typeface="Calibri"/>
                <a:cs typeface="Calibri"/>
              </a:rPr>
              <a:t>CTE</a:t>
            </a:r>
            <a:r>
              <a:rPr sz="2800" b="1" spc="-70" dirty="0">
                <a:latin typeface="Calibri"/>
                <a:cs typeface="Calibri"/>
              </a:rPr>
              <a:t> </a:t>
            </a:r>
            <a:r>
              <a:rPr sz="2800" b="1" spc="-15" dirty="0">
                <a:latin typeface="Calibri"/>
                <a:cs typeface="Calibri"/>
              </a:rPr>
              <a:t>Faculty</a:t>
            </a:r>
            <a:endParaRPr sz="2800" b="1" dirty="0">
              <a:latin typeface="Calibri"/>
              <a:cs typeface="Calibri"/>
            </a:endParaRPr>
          </a:p>
          <a:p>
            <a:pPr marL="12700" marR="837565">
              <a:lnSpc>
                <a:spcPct val="120000"/>
              </a:lnSpc>
            </a:pPr>
            <a:r>
              <a:rPr sz="2800" spc="-10" dirty="0">
                <a:latin typeface="Calibri"/>
                <a:cs typeface="Calibri"/>
              </a:rPr>
              <a:t>Regional Coordination  </a:t>
            </a:r>
            <a:endParaRPr lang="en-US" sz="2800" spc="-10" dirty="0">
              <a:latin typeface="Calibri"/>
              <a:cs typeface="Calibri"/>
            </a:endParaRPr>
          </a:p>
          <a:p>
            <a:pPr marL="12700" marR="837565">
              <a:lnSpc>
                <a:spcPct val="120000"/>
              </a:lnSpc>
            </a:pPr>
            <a:r>
              <a:rPr sz="2800" spc="-10" dirty="0">
                <a:latin typeface="Calibri"/>
                <a:cs typeface="Calibri"/>
              </a:rPr>
              <a:t>Funding</a:t>
            </a:r>
            <a:endParaRPr sz="2800" dirty="0">
              <a:latin typeface="Calibri"/>
              <a:cs typeface="Calibri"/>
            </a:endParaRPr>
          </a:p>
        </p:txBody>
      </p:sp>
    </p:spTree>
    <p:extLst>
      <p:ext uri="{BB962C8B-B14F-4D97-AF65-F5344CB8AC3E}">
        <p14:creationId xmlns:p14="http://schemas.microsoft.com/office/powerpoint/2010/main" val="2040451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4628" y="2041452"/>
            <a:ext cx="10515600" cy="4816548"/>
          </a:xfrm>
        </p:spPr>
        <p:txBody>
          <a:bodyPr>
            <a:normAutofit fontScale="92500" lnSpcReduction="10000"/>
          </a:bodyPr>
          <a:lstStyle/>
          <a:p>
            <a:pPr marL="0" indent="0">
              <a:buNone/>
            </a:pPr>
            <a:r>
              <a:rPr lang="en-US" b="1" dirty="0"/>
              <a:t>“Increase the pool of qualified CTE instructors by addressing CTE faculty recruitment and hiring practices. </a:t>
            </a:r>
            <a:endParaRPr lang="en-US" dirty="0"/>
          </a:p>
          <a:p>
            <a:pPr marL="0" indent="0">
              <a:buNone/>
            </a:pPr>
            <a:r>
              <a:rPr lang="en-US" dirty="0"/>
              <a:t> </a:t>
            </a:r>
          </a:p>
          <a:p>
            <a:pPr marL="514350" lvl="0" indent="-514350" fontAlgn="base">
              <a:buFont typeface="+mj-lt"/>
              <a:buAutoNum type="alphaUcPeriod"/>
            </a:pPr>
            <a:r>
              <a:rPr lang="en-US" dirty="0"/>
              <a:t>Clarify legislative and regulatory </a:t>
            </a:r>
            <a:r>
              <a:rPr lang="en-US" b="1" dirty="0"/>
              <a:t>barriers to hiring CTE instructors </a:t>
            </a:r>
            <a:r>
              <a:rPr lang="en-US" dirty="0"/>
              <a:t>who may not meet existing college hiring standards, but possess significant industry experience.</a:t>
            </a:r>
          </a:p>
          <a:p>
            <a:pPr marL="514350" lvl="0" indent="-514350" fontAlgn="base">
              <a:buFont typeface="+mj-lt"/>
              <a:buAutoNum type="alphaUcPeriod"/>
            </a:pPr>
            <a:r>
              <a:rPr lang="en-US" b="1" dirty="0"/>
              <a:t>Disseminate effective practices </a:t>
            </a:r>
            <a:r>
              <a:rPr lang="en-US" dirty="0"/>
              <a:t>in the recruitment and hiring of diverse faculty and the application of minimum qualifications and equivalencies. </a:t>
            </a:r>
          </a:p>
          <a:p>
            <a:pPr marL="514350" lvl="0" indent="-514350" fontAlgn="base">
              <a:buFont typeface="+mj-lt"/>
              <a:buAutoNum type="alphaUcPeriod"/>
            </a:pPr>
            <a:r>
              <a:rPr lang="en-US" dirty="0"/>
              <a:t>Develop </a:t>
            </a:r>
            <a:r>
              <a:rPr lang="en-US" b="1" dirty="0"/>
              <a:t>pipelines to recruit community college faculty </a:t>
            </a:r>
            <a:r>
              <a:rPr lang="en-US" dirty="0"/>
              <a:t>with industry expertise through collaborations with higher education, business, and industry professional organizations. </a:t>
            </a:r>
          </a:p>
          <a:p>
            <a:pPr marL="514350" lvl="0" indent="-514350" fontAlgn="base">
              <a:buFont typeface="+mj-lt"/>
              <a:buAutoNum type="alphaUcPeriod"/>
            </a:pPr>
            <a:r>
              <a:rPr lang="en-US" b="1" dirty="0"/>
              <a:t>Establish a mentorship model </a:t>
            </a:r>
            <a:r>
              <a:rPr lang="en-US" dirty="0"/>
              <a:t>that delineates pathways for industry professionals to intern at colleges to gain teaching skills, knowledge, and experience while pursuing an associate degree or an equivalent.”</a:t>
            </a:r>
          </a:p>
          <a:p>
            <a:pPr lvl="1"/>
            <a:endParaRPr lang="en-US" dirty="0"/>
          </a:p>
          <a:p>
            <a:endParaRPr lang="en-US" dirty="0"/>
          </a:p>
        </p:txBody>
      </p:sp>
      <p:sp>
        <p:nvSpPr>
          <p:cNvPr id="4" name="object 3">
            <a:extLst>
              <a:ext uri="{FF2B5EF4-FFF2-40B4-BE49-F238E27FC236}">
                <a16:creationId xmlns:a16="http://schemas.microsoft.com/office/drawing/2014/main" id="{C75BD1B8-C2CB-614C-AD87-9F57185C082A}"/>
              </a:ext>
            </a:extLst>
          </p:cNvPr>
          <p:cNvSpPr/>
          <p:nvPr/>
        </p:nvSpPr>
        <p:spPr>
          <a:xfrm>
            <a:off x="3794234" y="517452"/>
            <a:ext cx="4603532" cy="1467651"/>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9997438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me5">
  <a:themeElements>
    <a:clrScheme name="Custom 4">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141AD2"/>
      </a:hlink>
      <a:folHlink>
        <a:srgbClr val="D89243"/>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extLst>
    <a:ext uri="{05A4C25C-085E-4340-85A3-A5531E510DB2}">
      <thm15:themeFamily xmlns:thm15="http://schemas.microsoft.com/office/thememl/2012/main" name="Theme5" id="{213A183A-1CFB-4CD6-A1B9-3F90E6114F51}" vid="{F0541254-7032-432E-8130-4D693CAE145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Theme5</Template>
  <TotalTime>377</TotalTime>
  <Words>2299</Words>
  <Application>Microsoft Office PowerPoint</Application>
  <PresentationFormat>Widescreen</PresentationFormat>
  <Paragraphs>243</Paragraphs>
  <Slides>40</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40</vt:i4>
      </vt:variant>
    </vt:vector>
  </HeadingPairs>
  <TitlesOfParts>
    <vt:vector size="43" baseType="lpstr">
      <vt:lpstr>Arial</vt:lpstr>
      <vt:lpstr>Calibri</vt:lpstr>
      <vt:lpstr>Theme5</vt:lpstr>
      <vt:lpstr>Career Technical Education Minimum Qualifications Tool Kit</vt:lpstr>
      <vt:lpstr>Agenda </vt:lpstr>
      <vt:lpstr>PowerPoint Presentation</vt:lpstr>
      <vt:lpstr>PowerPoint Presentation</vt:lpstr>
      <vt:lpstr>PowerPoint Presentation</vt:lpstr>
      <vt:lpstr>PowerPoint Presentation</vt:lpstr>
      <vt:lpstr>PowerPoint Presentation</vt:lpstr>
      <vt:lpstr>25 Strong Workforce Recommendations   Adopted by the Board of Governors in Fall 2015</vt:lpstr>
      <vt:lpstr>PowerPoint Presentation</vt:lpstr>
      <vt:lpstr>PowerPoint Presentation</vt:lpstr>
      <vt:lpstr>PowerPoint Presentation</vt:lpstr>
      <vt:lpstr>Where did the CTE equivalency examples come from?</vt:lpstr>
      <vt:lpstr>PowerPoint Presentation</vt:lpstr>
      <vt:lpstr>PowerPoint Presentation</vt:lpstr>
      <vt:lpstr>PowerPoint Presentation</vt:lpstr>
      <vt:lpstr>Why General Education?</vt:lpstr>
      <vt:lpstr>What General Education is required for an Associate of Arts or Associate of Sciences?</vt:lpstr>
      <vt:lpstr> General Education Area A  Natural Sciences </vt:lpstr>
      <vt:lpstr>General Education Area B  Social and Behavioral Sciences</vt:lpstr>
      <vt:lpstr>General Education Area C  Humanities</vt:lpstr>
      <vt:lpstr>General Education Area D.1.  Language and Rationality:  English Composition</vt:lpstr>
      <vt:lpstr>General Education Area D.2.  Language &amp; Rationality:  Communication &amp;  Analytical Thinking</vt:lpstr>
      <vt:lpstr>Career Technical Education Minimum Qualifications Tool Kit Activity  You be the judge: Equivalency Case STUDY ACTIVITY</vt:lpstr>
      <vt:lpstr>Minimum Qualifications &amp; Equivalency Committee  Activity Directions</vt:lpstr>
      <vt:lpstr>Minimum Qualifications &amp; Equivalency Committee Activity</vt:lpstr>
      <vt:lpstr>Minimum Qualifications &amp; Equivalency Committee Activity</vt:lpstr>
      <vt:lpstr>Minimum Qualifications &amp; Equivalency Committee Activity</vt:lpstr>
      <vt:lpstr> Career Technical Education  Minimum Qualifications &amp; Equivalency Committee Roles</vt:lpstr>
      <vt:lpstr>Career Technical Education  Minimum Qualifications &amp; Equivalency Committee Roles</vt:lpstr>
      <vt:lpstr>Career Technical Education  Minimum Qualifications &amp;Equivalency Committee Roles</vt:lpstr>
      <vt:lpstr>Career Technical Education  Minimum Qualifications &amp; Equivalency Committee Roles</vt:lpstr>
      <vt:lpstr>Career Technical Education Minimum Qualifications &amp; Equivalency Committee Roles</vt:lpstr>
      <vt:lpstr>Career Technical Education  Minimum Qualifications &amp; Equivalency Committee Roles</vt:lpstr>
      <vt:lpstr>Scenario</vt:lpstr>
      <vt:lpstr>What do you think?</vt:lpstr>
      <vt:lpstr>Scenario</vt:lpstr>
      <vt:lpstr>What do you think?</vt:lpstr>
      <vt:lpstr>PowerPoint Presentation</vt:lpstr>
      <vt:lpstr>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 Technical Education Minimum Qualifications Tool Kit</dc:title>
  <dc:creator>Lynn Shaw</dc:creator>
  <cp:lastModifiedBy>Eikey, Rebecca</cp:lastModifiedBy>
  <cp:revision>75</cp:revision>
  <dcterms:created xsi:type="dcterms:W3CDTF">2019-03-19T18:23:13Z</dcterms:created>
  <dcterms:modified xsi:type="dcterms:W3CDTF">2019-05-08T18:19:33Z</dcterms:modified>
</cp:coreProperties>
</file>